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68" r:id="rId2"/>
    <p:sldId id="1360" r:id="rId3"/>
    <p:sldId id="1361" r:id="rId4"/>
    <p:sldId id="1358" r:id="rId5"/>
    <p:sldId id="1317" r:id="rId6"/>
    <p:sldId id="1325" r:id="rId7"/>
    <p:sldId id="1371" r:id="rId8"/>
    <p:sldId id="1320" r:id="rId9"/>
    <p:sldId id="1365" r:id="rId10"/>
    <p:sldId id="1310" r:id="rId11"/>
    <p:sldId id="1328" r:id="rId12"/>
    <p:sldId id="1363" r:id="rId13"/>
    <p:sldId id="1362" r:id="rId14"/>
    <p:sldId id="1366" r:id="rId15"/>
    <p:sldId id="1311" r:id="rId16"/>
    <p:sldId id="1367" r:id="rId17"/>
    <p:sldId id="935" r:id="rId18"/>
    <p:sldId id="1334" r:id="rId19"/>
    <p:sldId id="1288" r:id="rId20"/>
    <p:sldId id="1337" r:id="rId21"/>
    <p:sldId id="1354" r:id="rId22"/>
    <p:sldId id="1307" r:id="rId23"/>
    <p:sldId id="1269" r:id="rId24"/>
    <p:sldId id="1368" r:id="rId25"/>
    <p:sldId id="1355" r:id="rId26"/>
    <p:sldId id="1305" r:id="rId27"/>
    <p:sldId id="1324" r:id="rId28"/>
    <p:sldId id="1179" r:id="rId29"/>
    <p:sldId id="1268" r:id="rId30"/>
    <p:sldId id="1306" r:id="rId31"/>
    <p:sldId id="1369" r:id="rId32"/>
    <p:sldId id="1370" r:id="rId33"/>
    <p:sldId id="267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08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77"/>
      </p:cViewPr>
      <p:guideLst>
        <p:guide orient="horz" pos="2880"/>
        <p:guide pos="217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C6AE9-0C09-48BD-9E87-F7BDEEFAEB94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14CB5-568B-4FB5-88E2-C8529F2D1E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23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14CB5-568B-4FB5-88E2-C8529F2D1E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国际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14CB5-568B-4FB5-88E2-C8529F2D1E7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41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副标题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648" y="393305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2800" b="1" smtClean="0"/>
              <a:t> 浙江大学公共管理学院教授      </a:t>
            </a:r>
            <a:endParaRPr lang="zh-CN" altLang="en-US" sz="28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2800" b="1" dirty="0" smtClean="0"/>
              <a:t>浙江社会文化研究院副院长 戴文标 </a:t>
            </a:r>
            <a:r>
              <a:rPr lang="en-US" altLang="zh-CN" sz="2800" b="1" dirty="0" smtClean="0"/>
              <a:t>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2800" b="1" dirty="0" smtClean="0"/>
              <a:t> 13516812860 </a:t>
            </a:r>
            <a:endParaRPr lang="zh-CN" altLang="en-US" sz="2800" b="1" dirty="0" smtClean="0"/>
          </a:p>
        </p:txBody>
      </p:sp>
      <p:sp>
        <p:nvSpPr>
          <p:cNvPr id="3075" name="矩形 3"/>
          <p:cNvSpPr>
            <a:spLocks noChangeArrowheads="1"/>
          </p:cNvSpPr>
          <p:nvPr/>
        </p:nvSpPr>
        <p:spPr bwMode="auto">
          <a:xfrm>
            <a:off x="520700" y="995045"/>
            <a:ext cx="8515985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2022年</a:t>
            </a:r>
            <a:r>
              <a:rPr lang="zh-CN" altLang="zh-CN" sz="4000" b="1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宏观经济形势</a:t>
            </a:r>
            <a:r>
              <a:rPr lang="zh-CN" altLang="en-US" sz="4000" b="1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与</a:t>
            </a:r>
            <a:endParaRPr lang="en-US" altLang="zh-CN" sz="4000" b="1" noProof="1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4000" b="1" noProof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4000" b="1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            </a:t>
            </a:r>
            <a:r>
              <a:rPr lang="zh-CN" altLang="en-US" sz="4000" b="1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当前经济热点分析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3、越南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、中亚五国、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南美洲等发展中国家的兴起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644008" cy="5688632"/>
          </a:xfrm>
        </p:spPr>
        <p:txBody>
          <a:bodyPr>
            <a:normAutofit fontScale="77500" lnSpcReduction="20000"/>
          </a:bodyPr>
          <a:lstStyle/>
          <a:p>
            <a:pPr fontAlgn="auto"/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900" dirty="0" smtClean="0">
                <a:latin typeface="华文楷体" pitchFamily="2" charset="-122"/>
                <a:ea typeface="华文楷体" pitchFamily="2" charset="-122"/>
              </a:rPr>
              <a:t>据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越南海关总局统计，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2021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年越南全国进出口总额达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6685.5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亿美元，其中出口超过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3363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亿美元，同比增长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19%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；进口额超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3322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亿美元，增长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26.5%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2021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年越南贸易顺差超过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40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亿美元。与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2020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年（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5450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亿美元）相比，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2021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年越南进出口额增长超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1000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亿美元</a:t>
            </a:r>
            <a:r>
              <a:rPr lang="zh-CN" altLang="en-US" sz="29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900" dirty="0" smtClean="0">
              <a:latin typeface="华文楷体" pitchFamily="2" charset="-122"/>
              <a:ea typeface="华文楷体" pitchFamily="2" charset="-122"/>
            </a:endParaRPr>
          </a:p>
          <a:p>
            <a:pPr fontAlgn="auto"/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900" dirty="0" smtClean="0">
                <a:latin typeface="华文楷体" pitchFamily="2" charset="-122"/>
                <a:ea typeface="华文楷体" pitchFamily="2" charset="-122"/>
              </a:rPr>
              <a:t> 2022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年一季度，越南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GDP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实现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921.75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亿美元，同比增长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5.03%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，高于同期中国（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4.8%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）、新加坡（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3.4%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）经济增速</a:t>
            </a:r>
            <a:r>
              <a:rPr lang="zh-CN" altLang="en-US" sz="2900" dirty="0" smtClean="0">
                <a:latin typeface="华文楷体" pitchFamily="2" charset="-122"/>
                <a:ea typeface="华文楷体" pitchFamily="2" charset="-122"/>
              </a:rPr>
              <a:t>。比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经济增速更震撼的是进出口贸易。一季度越南货物进出口总额达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1763.5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亿美元，同比增长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14.3%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。其中出口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885.8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亿美元，同比增长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12.9%</a:t>
            </a:r>
            <a:r>
              <a:rPr lang="zh-CN" altLang="en-US" sz="2900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越南一季度贸易额，相当于同期中国的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％、广东的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61</a:t>
            </a:r>
            <a:r>
              <a:rPr lang="zh-CN" altLang="en-US" sz="2900" dirty="0">
                <a:latin typeface="华文楷体" pitchFamily="2" charset="-122"/>
                <a:ea typeface="华文楷体" pitchFamily="2" charset="-122"/>
              </a:rPr>
              <a:t>％、江苏的</a:t>
            </a:r>
            <a:r>
              <a:rPr lang="en-US" altLang="zh-CN" sz="2900" dirty="0">
                <a:latin typeface="华文楷体" pitchFamily="2" charset="-122"/>
                <a:ea typeface="华文楷体" pitchFamily="2" charset="-122"/>
              </a:rPr>
              <a:t>90%</a:t>
            </a:r>
            <a:r>
              <a:rPr lang="zh-CN" altLang="en-US" sz="2900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sz="2900" dirty="0"/>
              <a:t/>
            </a:r>
            <a:br>
              <a:rPr lang="zh-CN" altLang="en-US" sz="2900" dirty="0"/>
            </a:br>
            <a:endParaRPr lang="zh-CN" altLang="en-US" sz="2900" dirty="0"/>
          </a:p>
          <a:p>
            <a:endParaRPr lang="zh-CN" altLang="en-US" dirty="0"/>
          </a:p>
        </p:txBody>
      </p:sp>
      <p:pic>
        <p:nvPicPr>
          <p:cNvPr id="5" name="Picture 2" descr="C:\Users\Administrator\Pictures\08312302_E3A2sqRM6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52736"/>
            <a:ext cx="40386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2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三、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疫情对经济的影响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53285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第一房地产短期内难以重启，7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14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日，财政部公布了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2022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年上半年财政收支情况。数据显示，国有土地使用权出让收入为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23622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亿元，比上年同期下降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31.4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%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第二国际贸易增幅收窄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日，海关总署公布今年第一季度我国外贸数据。据统计，今年前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个月，我国外贸进出口总值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12.58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万亿元，同比增长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7.9%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。其中，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出口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6.97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万亿元，同比增长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10.3%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；进口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5.61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万亿元，同比增长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；贸易顺差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1.36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万亿元，增加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39.2%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第三消费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社会消费品零售总额下降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11.1%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但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月份居民消费价格同比上涨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2.1% 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环比上涨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0.4%。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社会零售品销售总额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月份同比急剧萎缩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11.1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％，是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2020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月以来的最大跌幅。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err="1">
                <a:latin typeface="华文楷体" pitchFamily="2" charset="-122"/>
                <a:ea typeface="华文楷体" pitchFamily="2" charset="-122"/>
              </a:rPr>
              <a:t>第四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工业增加值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全国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规模以上工业增加值同比增长</a:t>
            </a:r>
            <a:r>
              <a:rPr lang="en-US" altLang="zh-CN" dirty="0" err="1">
                <a:latin typeface="华文楷体" pitchFamily="2" charset="-122"/>
                <a:ea typeface="华文楷体" pitchFamily="2" charset="-122"/>
              </a:rPr>
              <a:t>工业增加值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4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月份由一季度的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6.5%转为负2.9％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第五投资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： 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月至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月的固定资产投资累计同比增长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6.8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％，比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月至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月回落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2.5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个百分点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今年上半年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进出口总值人民币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19.8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万亿元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，同比增长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9.4%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，其中，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出口增长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13.2%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，进口增长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4.8%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4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1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2022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年“五一”假期部分重点城市新建商品住宅成交情况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990725"/>
            <a:ext cx="70485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64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 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上半年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，上海市规模以上工业增加值比去年同期下降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11.3%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，降幅比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1~5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月收窄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5.3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个百分点，其中，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月份同比增长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13.9%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。上半年，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全市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GDP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总量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1.9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万亿元 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，其中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规模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以上工业总产值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17154.73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亿元，同比下降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9.7%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，降幅比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1~5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月收窄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5.6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个百分点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从全国讲一季度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GDP增加4.8％二季度增加0.4％，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上半年，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增加2.5％，要完成全年目标5.5％左右存在转大压力。</a:t>
            </a:r>
          </a:p>
          <a:p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231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1790700"/>
            <a:ext cx="80105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0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922114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其他重要的经济数据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472608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   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2022年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一季度，</a:t>
            </a:r>
            <a:r>
              <a:rPr lang="en-US" altLang="zh-CN" sz="2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GDP增加4.8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％，</a:t>
            </a:r>
            <a:r>
              <a:rPr lang="en-US" altLang="zh-CN" sz="2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CPI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同比上涨</a:t>
            </a:r>
            <a:r>
              <a:rPr lang="en-US" altLang="zh-CN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1.1%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，一季度国内能源价格同比上涨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12.2%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，影响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CPI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上涨约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0.84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个百分点。其中，汽油、柴油和液化石油气价格分别上涨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23.1%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25.4%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21.4%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，合计影响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CPI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上涨约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0.76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个百分点，占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CPI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总涨幅近七成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；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扣除能源的工业消费品价格总体稳中微涨，一季度平均上涨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0.5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%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日，在岸人民币最高报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6.3048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元，创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2018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月以来新高，出口压力一路上涨。但是，自四月开始，人民币汇率一改年初的强势，开始快速贬值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日，离岸人民币兑美元汇率盘中一度跌破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6.73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，在岸人民币兑美元汇率日内贬值幅度亦超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500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点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日，据实时行情报价，离岸人民币兑美元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跌破</a:t>
            </a:r>
            <a:r>
              <a:rPr lang="en-US" altLang="zh-CN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6.78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关口。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  4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月份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，服务业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生产指数下降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6.1%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月份，中国城镇调查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失业率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攀升至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6.1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％，比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月上升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0.3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个百分点，是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2020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月以来的新高。年轻人就业压力尤其突出，</a:t>
            </a:r>
            <a:r>
              <a:rPr lang="en-US" altLang="zh-CN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16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岁至</a:t>
            </a:r>
            <a:r>
              <a:rPr lang="en-US" altLang="zh-CN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24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岁群体失业率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月达到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18.2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％，比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月上升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2.2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个百分点，是有历史数据以来的最高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货币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供应总量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M2达249.97万亿同比增长10.5％。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476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1" y="116632"/>
            <a:ext cx="8686800" cy="1282154"/>
          </a:xfrm>
        </p:spPr>
        <p:txBody>
          <a:bodyPr>
            <a:normAutofit/>
          </a:bodyPr>
          <a:lstStyle/>
          <a:p>
            <a:pPr algn="just"/>
            <a:r>
              <a:rPr lang="zh-CN" altLang="en-US" sz="2200" dirty="0" smtClean="0"/>
              <a:t>   </a:t>
            </a:r>
            <a:r>
              <a:rPr lang="zh-CN" altLang="en-US" sz="2200" dirty="0" smtClean="0">
                <a:latin typeface="华文楷体" pitchFamily="2" charset="-122"/>
                <a:ea typeface="华文楷体" pitchFamily="2" charset="-122"/>
              </a:rPr>
              <a:t>今年上半年</a:t>
            </a:r>
            <a:r>
              <a:rPr lang="zh-CN" altLang="en-US" sz="2200" dirty="0">
                <a:latin typeface="华文楷体" pitchFamily="2" charset="-122"/>
                <a:ea typeface="华文楷体" pitchFamily="2" charset="-122"/>
              </a:rPr>
              <a:t>我国货物贸易进出口总值</a:t>
            </a:r>
            <a:r>
              <a:rPr lang="en-US" altLang="zh-CN" sz="2200" dirty="0">
                <a:latin typeface="华文楷体" pitchFamily="2" charset="-122"/>
                <a:ea typeface="华文楷体" pitchFamily="2" charset="-122"/>
              </a:rPr>
              <a:t>19.8</a:t>
            </a:r>
            <a:r>
              <a:rPr lang="zh-CN" altLang="en-US" sz="2200" dirty="0">
                <a:latin typeface="华文楷体" pitchFamily="2" charset="-122"/>
                <a:ea typeface="华文楷体" pitchFamily="2" charset="-122"/>
              </a:rPr>
              <a:t>万亿元人民币，同比增长</a:t>
            </a:r>
            <a:r>
              <a:rPr lang="en-US" altLang="zh-CN" sz="2200" dirty="0">
                <a:latin typeface="华文楷体" pitchFamily="2" charset="-122"/>
                <a:ea typeface="华文楷体" pitchFamily="2" charset="-122"/>
              </a:rPr>
              <a:t>9.4%</a:t>
            </a:r>
            <a:r>
              <a:rPr lang="zh-CN" altLang="en-US" sz="2200" dirty="0">
                <a:latin typeface="华文楷体" pitchFamily="2" charset="-122"/>
                <a:ea typeface="华文楷体" pitchFamily="2" charset="-122"/>
              </a:rPr>
              <a:t>。其中，出口</a:t>
            </a:r>
            <a:r>
              <a:rPr lang="en-US" altLang="zh-CN" sz="2200" dirty="0">
                <a:latin typeface="华文楷体" pitchFamily="2" charset="-122"/>
                <a:ea typeface="华文楷体" pitchFamily="2" charset="-122"/>
              </a:rPr>
              <a:t>11.14</a:t>
            </a:r>
            <a:r>
              <a:rPr lang="zh-CN" altLang="en-US" sz="2200" dirty="0">
                <a:latin typeface="华文楷体" pitchFamily="2" charset="-122"/>
                <a:ea typeface="华文楷体" pitchFamily="2" charset="-122"/>
              </a:rPr>
              <a:t>万亿元，增长</a:t>
            </a:r>
            <a:r>
              <a:rPr lang="en-US" altLang="zh-CN" sz="2200" dirty="0">
                <a:latin typeface="华文楷体" pitchFamily="2" charset="-122"/>
                <a:ea typeface="华文楷体" pitchFamily="2" charset="-122"/>
              </a:rPr>
              <a:t>13.2%</a:t>
            </a:r>
            <a:r>
              <a:rPr lang="zh-CN" altLang="en-US" sz="2200" dirty="0">
                <a:latin typeface="华文楷体" pitchFamily="2" charset="-122"/>
                <a:ea typeface="华文楷体" pitchFamily="2" charset="-122"/>
              </a:rPr>
              <a:t>；进口</a:t>
            </a:r>
            <a:r>
              <a:rPr lang="en-US" altLang="zh-CN" sz="2200" dirty="0">
                <a:latin typeface="华文楷体" pitchFamily="2" charset="-122"/>
                <a:ea typeface="华文楷体" pitchFamily="2" charset="-122"/>
              </a:rPr>
              <a:t>8.66</a:t>
            </a:r>
            <a:r>
              <a:rPr lang="zh-CN" altLang="en-US" sz="2200" dirty="0">
                <a:latin typeface="华文楷体" pitchFamily="2" charset="-122"/>
                <a:ea typeface="华文楷体" pitchFamily="2" charset="-122"/>
              </a:rPr>
              <a:t>万亿元，增长</a:t>
            </a:r>
            <a:r>
              <a:rPr lang="en-US" altLang="zh-CN" sz="2200" dirty="0">
                <a:latin typeface="华文楷体" pitchFamily="2" charset="-122"/>
                <a:ea typeface="华文楷体" pitchFamily="2" charset="-122"/>
              </a:rPr>
              <a:t>4.8%</a:t>
            </a:r>
            <a:r>
              <a:rPr lang="zh-CN" altLang="en-US" sz="2200" dirty="0"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  <p:pic>
        <p:nvPicPr>
          <p:cNvPr id="2050" name="Picture 2" descr="C:\Users\Administrator\Desktop\QQ截图2022072417575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32848" cy="518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2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四、面对复杂经济形势的大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政方针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：</a:t>
            </a:r>
            <a:r>
              <a:rPr lang="zh-CN" altLang="en-US" sz="3200" dirty="0">
                <a:latin typeface="华文楷体" pitchFamily="2" charset="-122"/>
                <a:ea typeface="华文楷体" pitchFamily="2" charset="-122"/>
                <a:sym typeface="+mn-ea"/>
              </a:rPr>
              <a:t/>
            </a:r>
            <a:br>
              <a:rPr lang="zh-CN" altLang="en-US" sz="3200" dirty="0">
                <a:latin typeface="华文楷体" pitchFamily="2" charset="-122"/>
                <a:ea typeface="华文楷体" pitchFamily="2" charset="-122"/>
                <a:sym typeface="+mn-ea"/>
              </a:rPr>
            </a:br>
            <a:endParaRPr lang="zh-CN" altLang="en-US" sz="3200" dirty="0">
              <a:latin typeface="华文楷体" pitchFamily="2" charset="-122"/>
              <a:ea typeface="华文楷体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>
            <a:normAutofit fontScale="65000" lnSpcReduction="2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首先应对的基本原则：</a:t>
            </a:r>
            <a:endParaRPr lang="zh-CN" altLang="en-US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①“稳中求进”是工作总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基调，稳字当头，稳中求进，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  <a:sym typeface="+mn-ea"/>
              </a:rPr>
              <a:t>强调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稳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  <a:sym typeface="+mn-ea"/>
              </a:rPr>
              <a:t>和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进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  <a:sym typeface="+mn-ea"/>
              </a:rPr>
              <a:t>，稳是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前提，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  <a:sym typeface="+mn-ea"/>
              </a:rPr>
              <a:t>进是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目标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en-US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②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  <a:sym typeface="+mn-ea"/>
              </a:rPr>
              <a:t>与国际社会比较货币政策保持独立性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en-US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③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努力保持经济运行在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合理区间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④</a:t>
            </a:r>
            <a:r>
              <a:rPr lang="zh-CN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积极的财政政策要提升效能，更加注重精准、可持续。要保证财政支出强度，加快支出进度。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去年是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  <a:sym typeface="+mn-ea"/>
              </a:rPr>
              <a:t>积极的财政政策要提质增效、更可持续，保持适度支出强度。</a:t>
            </a:r>
            <a:endParaRPr lang="zh-CN" altLang="en-US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⑤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稳健的货币政策要灵活适度，保持流动性合理充裕。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保持宏观杠杆率基本稳定。</a:t>
            </a:r>
            <a:r>
              <a:rPr lang="zh-CN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保持人民币汇率在合理均衡水平上的基本稳定。</a:t>
            </a:r>
            <a:endParaRPr lang="zh-CN" altLang="en-US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⑥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要深化供给侧结构性改革，重在畅通国内大循环，重在突破供给约束堵点，重在打通生产、分配、流通、消费各环节。</a:t>
            </a:r>
            <a:endParaRPr lang="zh-CN" altLang="en-US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⑦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要坚持房子是用来住的、不是用来炒的定位，</a:t>
            </a:r>
            <a:r>
              <a:rPr lang="zh-CN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加强预期引导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，探索新的发展模式，坚持租购并举，加快发展长租房市场，推进保障性住房建设，</a:t>
            </a:r>
            <a:r>
              <a:rPr lang="zh-CN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支持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商品房市场更好满足购房者的</a:t>
            </a:r>
            <a:r>
              <a:rPr lang="zh-CN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合理住房需求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，因城施策促进房地</a:t>
            </a:r>
            <a:r>
              <a:rPr lang="zh-CN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产业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良性循环和健康发展。</a:t>
            </a:r>
          </a:p>
          <a:p>
            <a:endParaRPr lang="zh-CN" altLang="en-US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其次慎重</a:t>
            </a:r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出台收缩性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政策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2022年3月16日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刘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鹤主持，金融委定调！积极出台对市场有利的政策，慎重出台收缩性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政策。中央经济工作会议提出着力稳定宏观经济大盘，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坚持以经济建设为中心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，各地区各部门要担负起稳定宏观经济的责任，各方面要积极推出有利于经济稳定的政策，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政策发力适当靠前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跨周期和逆周期宏观调控政策要有机结合，营造良好的创业环境，尤其在发展个私经济方面提供更好的服务，形成良好的舆论氛围。中央释放更多的稳预期的政策，释放稳中求进，稳增长的诉求和决心以提振信心。与慎重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出台收缩性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政策有关的是：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一是房产税问题；</a:t>
            </a:r>
            <a:r>
              <a:rPr lang="zh-CN" altLang="en-US" i="1" dirty="0" smtClean="0">
                <a:latin typeface="华文楷体" pitchFamily="2" charset="-122"/>
                <a:ea typeface="华文楷体" pitchFamily="2" charset="-122"/>
              </a:rPr>
              <a:t>房地产主要是进行结构性调整。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二是运动式减排减碳带来的能源短缺问题；保障能源和初级产品供给，有效抑制原材料价格上涨过快现象。防止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2022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年再度出现“碳冲锋”、“运动式减碳”等现象，改善能源和电力短缺，杜绝限电限产等问题。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三就是供给侧改革的力度把控问题。去产能、去库存、去杠杆都要有度。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255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850106"/>
          </a:xfrm>
        </p:spPr>
        <p:txBody>
          <a:bodyPr>
            <a:norm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第三积极</a:t>
            </a:r>
            <a:r>
              <a:rPr lang="zh-CN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政策发力适当靠前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8863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结合政府工作报告和今年5月中下旬以来国务院推出的一系列政策大致是6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方面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33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项，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争取使今年经济保持在合理区间。</a:t>
            </a:r>
            <a:endParaRPr lang="en-US" altLang="zh-CN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一是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财政</a:t>
            </a:r>
            <a:r>
              <a:rPr lang="zh-CN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政策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财政政策将更加积极，专项债拉动投资发力，推出新的减税降费政策，为稳定宏观经济大盘提供有力支撑。</a:t>
            </a:r>
            <a:r>
              <a:rPr lang="zh-CN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保证财政支出强度，加快支出进度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今年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赤字率拟按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2.8%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左右安排，中央对地方转移支付增加约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1.5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万亿元、规模近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9.8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元。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政府投资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加快今年已下达的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3.45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万亿元专项债券发行使用进度，在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月底前基本发行完毕，力争在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月底前基本使用完毕。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减税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：预计全年退税减税约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2.5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今年出台的各项留抵退税政策新增退税总额达到约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1.64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元。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就业：使用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1000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亿元失业保险基金支持稳岗和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培训。（以上为政府工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作报告确定的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措施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5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月中下旬以来国务院推出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实施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方面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33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项措施救经济稳大盘措施，主要包括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：在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更多行业实施存量和增量全额留抵退税，增加退税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1400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多亿元，全年退减税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2.64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万亿元。将中小微企业个体工商户和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个特困行业缓缴养老等社保费政策延至年底，并扩围至其他特困行业，预计今年缓缴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3200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亿元。将失业保险留工培训补助扩大至所有困难参保企业。国家融资担保基金再担保合作业务新增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万亿元以上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2022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年政府债发行规模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7.02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万亿元，央行利润上缴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1.1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万亿元，往年结转结余资金使用的规模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万亿元左右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加上部分促消费的投放，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社会上号称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12万亿救市计划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922114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认识今年经济形势的基本架构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40768"/>
            <a:ext cx="9108504" cy="532859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 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今年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经济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形势主要从困难与对策两个方面来看。从今年经济困难看主要也是两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方面：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第一是面临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需求收缩、供给冲击、预期转弱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三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重压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力；第二个是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外部环境形势严峻，不确定因素增加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这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从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中央经济工作会议到李克强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总理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政府工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作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报告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当中都明确指出了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dirty="0" smtClean="0">
                <a:latin typeface="华文楷体" pitchFamily="2" charset="-122"/>
                <a:ea typeface="华文楷体" pitchFamily="2" charset="-122"/>
              </a:rPr>
            </a:b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而从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今年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的应对策略来讲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原则上是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稳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字当头，稳中求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进。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  <a:sym typeface="+mn-ea"/>
              </a:rPr>
              <a:t>进一步讲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主要也是两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个方面。一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个是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紧缩性政策审慎出台，或者叫不出台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。另一个是积极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政策提前发力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按照中央部署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政府工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作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报告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当中提出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的应对今年经济困难的一些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措施，六月底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以前必须到位。后来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，因为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外部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环境严峻不确定因素增加出现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了所谓黑天鹅现象，追加的政策措施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八月底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以前必须到位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具体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就是已经有了六大类、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33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项的政策措施。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力争稳住经济大盘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“着力稳就业稳物价，保持经济运行在合理区间，力争实现最好结果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”。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74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445224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二是金融政策。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保证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流动性合理充裕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，加大对实体经济的支持力度；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稳健的货币政策要灵活适度，引导金融机构加大对实体经济特别是小微企业、科技创新、绿色发展的支持。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今年普惠小微贷款支持工具额度和支持比例增加一倍。对中小微企业个体工商户贷款、货车车贷、遇困个人房贷消费贷，支持银行年内延期还本付息；汽车央企发放的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900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亿元货车贷款，要银企联动延期半年还本付息。今年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信贷供给端的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政策转为宽松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季度银行系统对非金融部门的债券净增加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8.5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万亿元、在去年同期高基数的基础上同比多增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6294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亿元，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8.5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万亿元的净增量仅略低于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2020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季度的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8.7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。而资金价格加权平均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利率为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4.65%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，明显低于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2020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季度的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5.08%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月末广义货币（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M2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）和社会融资规模存量同比分别增长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9.7%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10.6%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，较上年末分别上升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0.7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0.3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个百分点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到</a:t>
            </a:r>
            <a:r>
              <a:rPr lang="en-US" altLang="zh-CN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4月末广义货币供应量更是增加到249.97万亿，增加了10.5％，今年货币政策先松后紧，增幅可能在10％左右。</a:t>
            </a:r>
            <a:endParaRPr lang="zh-CN" altLang="en-US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96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21317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三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是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产业</a:t>
            </a:r>
            <a:r>
              <a:rPr lang="zh-CN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政策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加快扶持新基建、老基建、先进制造业、碳减排的太阳能、风能、水能产业和优质房地产公司。地产政策在坚持房住不炒的定位下，重视良性循环和健康发展。优化复工达产政策。保障货运通畅，取消来自疫情低风险地区通行限制，一律取消不合理限高等规定和收费。有序增加国内国际客运航班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2022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年新增支持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500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家左右专精特新“小巨人”企业。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四是促消费和有效投资。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阶段性减征部分乘用车购置税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600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亿元。因城施策支持刚性和改善型住房需求。新开工一批水利特别是大型引水灌溉、交通、老旧小区改造、地下综合管廊等项目，引导银行提供规模性长期贷款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五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是保能源安全。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落实地方煤炭产量责任，调整煤矿核增产能政策。再开工一批能源项目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六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是做好失业保障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、低保和困难群众救助等工作，视情及时启动社会救助和保障标准与物价上涨挂钩联动机制。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195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490066"/>
          </a:xfrm>
        </p:spPr>
        <p:txBody>
          <a:bodyPr>
            <a:normAutofit fontScale="90000"/>
          </a:bodyPr>
          <a:lstStyle/>
          <a:p>
            <a:r>
              <a:rPr lang="en-US" altLang="zh-CN" sz="3200" dirty="0" err="1" smtClean="0">
                <a:latin typeface="华文楷体" pitchFamily="2" charset="-122"/>
                <a:ea typeface="华文楷体" pitchFamily="2" charset="-122"/>
              </a:rPr>
              <a:t>第四其他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今年政府工作报告确定的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措施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措施内容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：</a:t>
            </a:r>
            <a:endParaRPr lang="zh-CN" altLang="en-US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政务服务：扩大“跨省通办”范围，基本实现电子证照互通互认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消费：继续支持新能源汽车消费，鼓励地方开展绿色智能家电下乡和以旧换新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创新：实施基础研究十年规划，实施科技体制改革三年攻坚方案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乡村振兴：支持脱贫地区发展特色产业，启动乡村建设行动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开放：推动与更多国家和地区商签高标准自贸协定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环保：完善节能节水、废旧物资循环利用等环保产业支持政策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教育：继续做好义务教育阶段减负工作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医保：居民医保和基本公共卫生服务经费人均财政补助标准分别再提高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30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元和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元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社会保障：完善三孩生育政策配套措施，发展普惠托育服务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文体：建设群众身边的体育场地设施。</a:t>
            </a:r>
          </a:p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 smtClean="0">
                <a:latin typeface="华文楷体" pitchFamily="2" charset="-122"/>
                <a:ea typeface="华文楷体" pitchFamily="2" charset="-122"/>
              </a:rPr>
              <a:t>第五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房地产业因城施策，稳房价稳地价稳预期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58924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2022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中央经济工作会议：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要坚持房子是用来住的、不是用来炒的定位，加强预期引导，</a:t>
            </a:r>
            <a:r>
              <a:rPr lang="zh-CN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探索新的发展模式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，坚持租购并举，加快发展长租房市场，推进保障性住房建设，</a:t>
            </a:r>
            <a:r>
              <a:rPr lang="zh-CN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支持商品房市场更好满足购房者的合理住房需求，</a:t>
            </a:r>
            <a:r>
              <a:rPr lang="zh-CN" altLang="zh-CN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因城施策促进房地产业</a:t>
            </a:r>
            <a:r>
              <a:rPr lang="zh-CN" altLang="zh-CN" u="sng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良性循环和健康发展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政府工作报告的住房政策：探索新的发展模式，加快发展长租房市场，推进保障性住房建设。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  住建部长王蒙徽说到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2022年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房地产市场的基本面没有变，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住房需求依然旺盛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。当前我国常住人口城镇化率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63.9%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，仍处在快速城镇化阶段，每年城镇新增就业人口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1100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万以上，带来大量新增住房需求。同时，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2000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年前建成的大量老旧住房面积小、质量差、配套不齐全，居民改善居住条件的需求比较旺盛。新冠肺炎疫情促使居民改善居住条件的要求更为迫切。</a:t>
            </a:r>
            <a:endParaRPr lang="zh-CN" altLang="zh-CN" u="sng" dirty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去年</a:t>
            </a:r>
            <a:r>
              <a:rPr lang="zh-CN" altLang="en-US" sz="3200" dirty="0">
                <a:latin typeface="华文楷体" pitchFamily="2" charset="-122"/>
                <a:ea typeface="华文楷体" pitchFamily="2" charset="-122"/>
              </a:rPr>
              <a:t>经济增长的因素与今年的变化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0"/>
            <a:ext cx="9108504" cy="554461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去年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经济增长的动力来自哪里：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国内生产总值达到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114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万亿元，增长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8.1%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。全国财政收入突破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20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万亿元，增长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10.7%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。城镇新增就业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1269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万人，城镇调查失业率平均为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5.1%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。居民消费价格上涨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0.9%</a:t>
            </a: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。国际收支基本平衡。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据海关统计，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2021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年我国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货物贸易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进出口总值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39.1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万亿元人民币，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占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GDP34％，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比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2020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增长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21.4%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。其中，出口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21.73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万亿元，增长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21.2%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；进口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17.37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万亿元，增长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21.5%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 2022年1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17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日，国家统计局公布商品房销售数据显示，   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2021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商品房销售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面积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179433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万平方米，比上年增长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1.9%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。全国商品房销售额达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181930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亿元，</a:t>
            </a:r>
            <a:r>
              <a:rPr lang="zh-CN" altLang="en-US" dirty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占</a:t>
            </a:r>
            <a:r>
              <a:rPr lang="en-US" altLang="zh-CN" dirty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GDP的16％，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4.8%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  2021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最终消费支出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对经济增长贡献率为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65.4%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，拉动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GDP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5.3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个百分点。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  2021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资本投资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总额对经济增长贡献率为</a:t>
            </a:r>
            <a:r>
              <a:rPr lang="en-US" altLang="zh-CN" dirty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13.7%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，拉动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GDP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增长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1.1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个百分点。</a:t>
            </a:r>
          </a:p>
        </p:txBody>
      </p:sp>
    </p:spTree>
    <p:extLst>
      <p:ext uri="{BB962C8B-B14F-4D97-AF65-F5344CB8AC3E}">
        <p14:creationId xmlns:p14="http://schemas.microsoft.com/office/powerpoint/2010/main" val="85309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2021年9月前的房地产政策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84784"/>
            <a:ext cx="9108504" cy="5256584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3400" dirty="0" smtClean="0"/>
              <a:t>   </a:t>
            </a:r>
            <a:r>
              <a:rPr lang="en-US" altLang="zh-CN" sz="3400" dirty="0" err="1" smtClean="0">
                <a:latin typeface="华文楷体" pitchFamily="2" charset="-122"/>
                <a:ea typeface="华文楷体" pitchFamily="2" charset="-122"/>
              </a:rPr>
              <a:t>第一个是购房者</a:t>
            </a:r>
            <a:r>
              <a:rPr lang="en-US" altLang="zh-CN" sz="3400" dirty="0" err="1">
                <a:latin typeface="华文楷体" pitchFamily="2" charset="-122"/>
                <a:ea typeface="华文楷体" pitchFamily="2" charset="-122"/>
              </a:rPr>
              <a:t>：房贷利率提高成本增加与贷款周期拉长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r>
              <a:rPr lang="en-US" altLang="zh-CN" sz="3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en-US" altLang="zh-CN" sz="3400" dirty="0" err="1" smtClean="0">
                <a:latin typeface="华文楷体" pitchFamily="2" charset="-122"/>
                <a:ea typeface="华文楷体" pitchFamily="2" charset="-122"/>
              </a:rPr>
              <a:t>第二个是房地产商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2020年8月20日，央行和住建部在北京召开座谈会，明确了重点房地产企业资金监测和融资管理规则，为房地产开发商划下了三条红线。1、房企剔除预收款后的资产负债率不得大于70%；2、房企的净负债率不得大于100%；3、房企的“现金短债比”小于1。 </a:t>
            </a:r>
            <a:endParaRPr lang="en-US" altLang="zh-CN" sz="3400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en-US" altLang="zh-CN" sz="3400" dirty="0" err="1" smtClean="0">
                <a:latin typeface="华文楷体" pitchFamily="2" charset="-122"/>
                <a:ea typeface="华文楷体" pitchFamily="2" charset="-122"/>
              </a:rPr>
              <a:t>第三个是金融机构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第一道红线是“房地产贷款占比”，大型银行不得超过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40%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，中型银行不得超过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27.5%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，小型银行不得超过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22.5%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，县域农合机构不得超过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17.2%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，村镇银行不得超过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12.5%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。第二道红线是“个人住房贷款占比”，大型银行不得超过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32.5%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，中型银行不得超过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20%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，小型银行不得超过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17.5%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，县域农合机构不得超过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12.5%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，村镇银行不得超过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7.5%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endParaRPr lang="zh-CN" altLang="en-US" sz="3400" dirty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5940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内容占位符 3" descr="https://x0.ifengimg.com/ucms/2019_41/C0DCA4885F4FCC587011C31ABCEA8E3F94ACC8C5_w565_h39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00575" cy="3155950"/>
          </a:xfrm>
        </p:spPr>
      </p:pic>
      <p:pic>
        <p:nvPicPr>
          <p:cNvPr id="78851" name="图片 4" descr="https://x0.ifengimg.com/ucms/2019_41/4F1CA86B9DA1AE14BD63AFC179DF5642E00C9FC6_w563_h3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124200"/>
            <a:ext cx="53641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 bwMode="auto">
          <a:xfrm>
            <a:off x="5508625" y="115888"/>
            <a:ext cx="2592388" cy="2952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r>
              <a:rPr lang="zh-CN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从</a:t>
            </a:r>
            <a:r>
              <a:rPr lang="en-US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1994</a:t>
            </a:r>
            <a:r>
              <a:rPr lang="zh-CN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年分税制改革之后，地方政府的财政收入占全国财政收入的比例从</a:t>
            </a:r>
            <a:r>
              <a:rPr lang="en-US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75%</a:t>
            </a:r>
            <a:r>
              <a:rPr lang="zh-CN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骤降到</a:t>
            </a:r>
            <a:r>
              <a:rPr lang="en-US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53%</a:t>
            </a:r>
            <a:r>
              <a:rPr lang="zh-CN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，而地方财政支出占全国的比例却从</a:t>
            </a:r>
            <a:r>
              <a:rPr lang="en-US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70%</a:t>
            </a:r>
            <a:r>
              <a:rPr lang="zh-CN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蹿升到</a:t>
            </a:r>
            <a:r>
              <a:rPr lang="en-US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85%</a:t>
            </a:r>
            <a:r>
              <a:rPr lang="zh-CN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。在公共财政支出的最大头</a:t>
            </a:r>
            <a:r>
              <a:rPr lang="en-US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教育</a:t>
            </a:r>
            <a:r>
              <a:rPr lang="en-US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中，地方负担达到</a:t>
            </a:r>
            <a:r>
              <a:rPr lang="en-US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90%</a:t>
            </a:r>
            <a:r>
              <a:rPr lang="zh-CN" altLang="zh-CN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以上。</a:t>
            </a:r>
            <a:endParaRPr lang="zh-CN" altLang="en-US" dirty="0">
              <a:solidFill>
                <a:schemeClr val="bg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FE46C6C-FAAC-4459-B3B6-723992A71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539119" cy="6858000"/>
          </a:xfrm>
          <a:prstGeom prst="rect">
            <a:avLst/>
          </a:prstGeom>
        </p:spPr>
      </p:pic>
      <p:pic>
        <p:nvPicPr>
          <p:cNvPr id="12" name="内容占位符 11">
            <a:extLst>
              <a:ext uri="{FF2B5EF4-FFF2-40B4-BE49-F238E27FC236}">
                <a16:creationId xmlns="" xmlns:a16="http://schemas.microsoft.com/office/drawing/2014/main" id="{ECB573B2-2D78-468C-A53A-B3FC627FD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73" y="116632"/>
            <a:ext cx="4594862" cy="6858000"/>
          </a:xfrm>
        </p:spPr>
      </p:pic>
    </p:spTree>
    <p:extLst>
      <p:ext uri="{BB962C8B-B14F-4D97-AF65-F5344CB8AC3E}">
        <p14:creationId xmlns:p14="http://schemas.microsoft.com/office/powerpoint/2010/main" val="2512441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212725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110072202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66040"/>
            <a:ext cx="9144000" cy="6722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110" dirty="0">
                <a:latin typeface="华文楷体" pitchFamily="2" charset="-122"/>
                <a:ea typeface="华文楷体" pitchFamily="2" charset="-122"/>
              </a:rPr>
              <a:t>2021年10月23日第十三届全国人民代表大会常务委员会第三十一次会议通过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7500" lnSpcReduction="20000"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为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积极稳妥推进房地产税立法与改革，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引导住房合理消费和土地资源节约集约利用，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促进房地产市场平稳健康发展，第十三届全国人民代表大会常务委员会第三十一次会议决定：授权国务院在部分地区开展房地产税改革试点工作。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一、试点地区的房地产税征税对象为居住用和非居住用等各类房地产，不包括依法拥有的农村宅基地及其上住宅。土地使用权人、房屋所有权人为房地产税的纳税人。非居住用房地产继续按照《中华人民共和国房产税暂行条例》、《中华人民共和国城镇土地使用税暂行条例》执行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二、国务院制定房地产税试点具体办法，试点地区人民政府制定具体实施细则。国务院及其有关部门、试点地区人民政府应当构建科学可行的征收管理模式和程序。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三、国务院按照积极稳妥的原则，统筹考虑深化试点与统一立法、促进房地产市场平稳健康发展等情况确定试点地区，报全国人民代表大会常务委员会备案。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本决定授权的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试点期限为五年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自国务院试点办法印发之日起算。试点过程中，国务院应当及时总结试点经验，在授权期限届满的六个月以前，向全国人民代表大会常务委员会报告试点情况，需要继续授权的，可以提出相关意见，由全国人民代表大会常务委员会决定。条件成熟时，及时制定法律。</a:t>
            </a: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本决定自公布之日起施行，试点实施启动时间由国务院确定。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C9D120-9727-1189-492E-07D6104A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具体讲今年</a:t>
            </a: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经济</a:t>
            </a:r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困难形成主要有六大方面：</a:t>
            </a:r>
            <a:endParaRPr lang="zh-CN" altLang="en-US" sz="36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4BBD7AA-5BAB-843D-774E-2FBB722CF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第一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是经济转型问题；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第二是中美关系问题；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第三是疫情问题；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第四是今年的进出口问题；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第五是今年房地产对经济的影响；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第六是俄乌冲突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674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\Desktop\QQ截图202203022137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7560840" cy="6666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850106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五、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中国经济的发展趋势</a:t>
            </a:r>
            <a:r>
              <a:rPr lang="en-US" altLang="zh-CN" sz="3200" dirty="0"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sz="3200" dirty="0">
                <a:latin typeface="华文楷体" pitchFamily="2" charset="-122"/>
                <a:ea typeface="华文楷体" pitchFamily="2" charset="-122"/>
              </a:rPr>
            </a:b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052736"/>
            <a:ext cx="9108504" cy="576064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首先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将从追求增长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为主转变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为追求就业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为主，政府的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主要作用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就是解决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就业、解决民生，然后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才是考虑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增长。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第二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从增长讲主要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是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从追求高速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增长转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到追求高质量增长。高质量增长不是不要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增长速度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，正常情况下经济增长速度将维持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在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4%-5%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之间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第三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中国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的经济发展过程当中，主要是大力发展高等科技型和职业型教育，培养创新型人才和新型管理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人才、新型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劳动力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人才。我国经济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增长将从要素投入为主，就是利用廉价的劳动力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降低成本扩大出口，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转变到主要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是利用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新型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劳动力：科技型、管理型、智能型的劳动力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转变过程。高等院校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的基本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结构将发生比较大的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改变，传统全日制普通高校比例将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有所下降，而职业型、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科技型高校占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比将有所提高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。这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一点我们与台湾地区比较，台湾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地区大概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75%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左右是科技型、职业技术型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的高校，我们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大概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75%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左右的是普通高等院校，所以这样的一个基本构成应该也会有所改变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第四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国民经济大循环将以国内市场为主，满足国内消费是目的，国内国际双循环是手段。国民经济的对外依存度将有较大幅度下降。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826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850106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第五</a:t>
            </a:r>
            <a:r>
              <a:rPr lang="en-US" altLang="zh-CN" sz="2400" b="1" dirty="0" err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必须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坚持创新在我国现代化建设全局中的核心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地位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7606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zh-CN" altLang="zh-CN" b="1" dirty="0">
                <a:latin typeface="华文楷体" pitchFamily="2" charset="-122"/>
                <a:ea typeface="华文楷体" pitchFamily="2" charset="-122"/>
              </a:rPr>
              <a:t>　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把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科技自立自强作为国家发展的战略支撑，面向世界科技前沿、面向经济主战场、面向国家重大需求、面向人民生命健康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，深入实施科教兴国战略、人才强国战略、创新驱动发展战略，完善国家创新体系，加快建设科技强国。要强化国家战略科技力量，提升企业技术创新能力，激发人才创新活力，完善科技创新体制机制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algn="just">
              <a:buNone/>
            </a:pP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四十年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快速发展成绩巨大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但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：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从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产业看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主要是传统产业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。从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技术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看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就是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西方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400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多年工业革命带来的成果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。从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文化看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主要是中国人的品质：勤劳节俭善于学习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pPr marL="0" indent="0" algn="just">
              <a:buNone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从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社会看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主要是邓小平改革开放承认人民的劳动付出与收益相结合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。传统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产业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全面产能过剩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的表现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从行业看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，传统产业各行各业几乎都已经过剩。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从区域看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，资本梯度转移已经没有空间。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从国际看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，中国出口商品与新兴起来的发展中国家具有同质性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dirty="0" err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只有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关键核心技术实现重大突破，进入创新型国家前列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，我们的经济才能提升竞争力，拓展国际国内市场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algn="just">
              <a:buNone/>
            </a:pP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十四五规划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第二节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提出了创新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攻关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的具体内容与方向：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加强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原创性引领性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科技在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事关国家安全和发展全局的基础核心领域，制定实施战略性科学计划和科学工程。瞄准人工智能、量子信息、集成电路、生命健康、脑科学、生物育种、空天科技、深地深海等前沿领域，实施一批具有前瞻性、战略性的国家重大科技项目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pPr algn="just"/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9349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内容占位符 1"/>
          <p:cNvSpPr>
            <a:spLocks noGrp="1" noChangeArrowheads="1"/>
          </p:cNvSpPr>
          <p:nvPr>
            <p:ph idx="4294967295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zh-CN" sz="44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zh-CN" altLang="en-US" sz="6000" dirty="0" smtClean="0"/>
              <a:t>谢   谢</a:t>
            </a:r>
            <a:endParaRPr lang="en-US" altLang="zh-CN" sz="6000" dirty="0" smtClean="0"/>
          </a:p>
          <a:p>
            <a:pPr algn="ctr" eaLnBrk="1" hangingPunct="1">
              <a:buNone/>
            </a:pPr>
            <a:r>
              <a:rPr lang="en-US" altLang="zh-CN" sz="6000" dirty="0" smtClean="0"/>
              <a:t>2022年07月</a:t>
            </a:r>
            <a:endParaRPr lang="zh-CN" altLang="en-US" sz="6000" dirty="0" smtClean="0"/>
          </a:p>
        </p:txBody>
      </p:sp>
      <p:sp>
        <p:nvSpPr>
          <p:cNvPr id="88068" name="日期占位符 3"/>
          <p:cNvSpPr txBox="1">
            <a:spLocks noGrp="1" noChangeArrowheads="1"/>
          </p:cNvSpPr>
          <p:nvPr/>
        </p:nvSpPr>
        <p:spPr bwMode="auto">
          <a:xfrm>
            <a:off x="73025" y="6400800"/>
            <a:ext cx="32004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fld id="{410F51D4-FC87-46D3-8AD8-A064BFA30CA8}" type="datetime1">
              <a:rPr lang="zh-CN" altLang="en-US" sz="1100">
                <a:solidFill>
                  <a:srgbClr val="636363"/>
                </a:solidFill>
              </a:rPr>
              <a:pPr/>
              <a:t>2022/7/29</a:t>
            </a:fld>
            <a:endParaRPr lang="zh-CN" altLang="en-US" sz="1100">
              <a:solidFill>
                <a:srgbClr val="636363"/>
              </a:solidFill>
            </a:endParaRPr>
          </a:p>
        </p:txBody>
      </p:sp>
      <p:sp>
        <p:nvSpPr>
          <p:cNvPr id="88069" name="页脚占位符 5"/>
          <p:cNvSpPr txBox="1">
            <a:spLocks noGrp="1" noChangeArrowheads="1"/>
          </p:cNvSpPr>
          <p:nvPr/>
        </p:nvSpPr>
        <p:spPr bwMode="auto">
          <a:xfrm>
            <a:off x="5330825" y="6400800"/>
            <a:ext cx="37338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endParaRPr lang="zh-CN" altLang="en-US" sz="1100">
              <a:solidFill>
                <a:srgbClr val="636363"/>
              </a:solidFill>
            </a:endParaRPr>
          </a:p>
        </p:txBody>
      </p:sp>
      <p:sp>
        <p:nvSpPr>
          <p:cNvPr id="88070" name="灯片编号占位符 4"/>
          <p:cNvSpPr txBox="1">
            <a:spLocks noGrp="1" noChangeArrowheads="1"/>
          </p:cNvSpPr>
          <p:nvPr/>
        </p:nvSpPr>
        <p:spPr bwMode="auto">
          <a:xfrm>
            <a:off x="4114800" y="6400800"/>
            <a:ext cx="9144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ctr"/>
          <a:lstStyle/>
          <a:p>
            <a:pPr algn="ctr"/>
            <a:fld id="{48A1C539-3B1E-47CE-8B11-55F242FA071E}" type="slidenum">
              <a:rPr lang="zh-CN" altLang="en-US" sz="1100">
                <a:solidFill>
                  <a:srgbClr val="636363"/>
                </a:solidFill>
              </a:rPr>
              <a:pPr algn="ctr"/>
              <a:t>33</a:t>
            </a:fld>
            <a:endParaRPr lang="zh-CN" altLang="en-US" sz="1100">
              <a:solidFill>
                <a:srgbClr val="6363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华文楷体" pitchFamily="2" charset="-122"/>
                <a:ea typeface="华文楷体" pitchFamily="2" charset="-122"/>
              </a:rPr>
              <a:t>一、把握转型升级的方向，正视转型升级的难度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sz="2800" dirty="0">
                <a:latin typeface="华文楷体" pitchFamily="2" charset="-122"/>
                <a:ea typeface="华文楷体" pitchFamily="2" charset="-122"/>
              </a:rPr>
            </a:b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5012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1、我国正处在重要的社会经济转型期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 首先是经济转型：</a:t>
            </a:r>
            <a:endParaRPr lang="en-US" altLang="zh-CN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buNone/>
            </a:pPr>
            <a:r>
              <a:rPr lang="en-US" altLang="zh-CN" dirty="0">
                <a:latin typeface="华文楷体" pitchFamily="2" charset="-122"/>
                <a:ea typeface="华文楷体" pitchFamily="2" charset="-122"/>
                <a:sym typeface="+mn-ea"/>
              </a:rPr>
              <a:t>    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①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生产方式转变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：农业生产方式向工业生产方式转型；</a:t>
            </a:r>
            <a:r>
              <a:rPr lang="zh-CN" altLang="en-US" sz="1900" dirty="0">
                <a:latin typeface="华文楷体" pitchFamily="2" charset="-122"/>
                <a:ea typeface="华文楷体" pitchFamily="2" charset="-122"/>
                <a:sym typeface="+mn-ea"/>
              </a:rPr>
              <a:t>以手工劳动、体力劳动为主向</a:t>
            </a:r>
            <a:r>
              <a:rPr lang="en-US" altLang="zh-CN" sz="1900" dirty="0" err="1">
                <a:latin typeface="华文楷体" pitchFamily="2" charset="-122"/>
                <a:ea typeface="华文楷体" pitchFamily="2" charset="-122"/>
                <a:sym typeface="+mn-ea"/>
              </a:rPr>
              <a:t>机械化、自动化、智能化、数字化</a:t>
            </a:r>
            <a:r>
              <a:rPr lang="en-US" altLang="zh-CN" sz="1900" dirty="0">
                <a:latin typeface="华文楷体" pitchFamily="2" charset="-122"/>
                <a:ea typeface="华文楷体" pitchFamily="2" charset="-122"/>
                <a:sym typeface="+mn-ea"/>
              </a:rPr>
              <a:t>“</a:t>
            </a:r>
            <a:r>
              <a:rPr lang="zh-CN" altLang="en-US" sz="1900" dirty="0">
                <a:latin typeface="华文楷体" pitchFamily="2" charset="-122"/>
                <a:ea typeface="华文楷体" pitchFamily="2" charset="-122"/>
                <a:sym typeface="+mn-ea"/>
              </a:rPr>
              <a:t>四化</a:t>
            </a:r>
            <a:r>
              <a:rPr lang="en-US" altLang="zh-CN" sz="1900" dirty="0">
                <a:latin typeface="华文楷体" pitchFamily="2" charset="-122"/>
                <a:ea typeface="华文楷体" pitchFamily="2" charset="-122"/>
                <a:sym typeface="+mn-ea"/>
              </a:rPr>
              <a:t>”</a:t>
            </a:r>
            <a:r>
              <a:rPr lang="zh-CN" altLang="en-US" sz="1900" dirty="0">
                <a:latin typeface="华文楷体" pitchFamily="2" charset="-122"/>
                <a:ea typeface="华文楷体" pitchFamily="2" charset="-122"/>
                <a:sym typeface="+mn-ea"/>
              </a:rPr>
              <a:t>转变。形成短缺经济向过剩经济、供不应求向供大于求、卖方市场向买方市场转变。</a:t>
            </a:r>
            <a:endParaRPr lang="en-US" altLang="zh-CN" sz="19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buNone/>
            </a:pPr>
            <a:r>
              <a:rPr lang="en-US" altLang="zh-CN" dirty="0">
                <a:latin typeface="华文楷体" pitchFamily="2" charset="-122"/>
                <a:ea typeface="华文楷体" pitchFamily="2" charset="-122"/>
                <a:sym typeface="+mn-ea"/>
              </a:rPr>
              <a:t>    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②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传统产业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向高新产业转型；</a:t>
            </a:r>
            <a:endParaRPr lang="en-US" altLang="zh-CN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buNone/>
            </a:pPr>
            <a:r>
              <a:rPr lang="en-US" altLang="zh-CN" dirty="0">
                <a:latin typeface="华文楷体" pitchFamily="2" charset="-122"/>
                <a:ea typeface="华文楷体" pitchFamily="2" charset="-122"/>
                <a:sym typeface="+mn-ea"/>
              </a:rPr>
              <a:t>    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③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sym typeface="+mn-ea"/>
              </a:rPr>
              <a:t>从进口替代型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向出口导向型再到今天要以国内大循环为主体转变；</a:t>
            </a:r>
            <a:endParaRPr lang="en-US" altLang="zh-CN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buNone/>
            </a:pPr>
            <a:r>
              <a:rPr lang="en-US" altLang="zh-CN" dirty="0">
                <a:latin typeface="华文楷体" pitchFamily="2" charset="-122"/>
                <a:ea typeface="华文楷体" pitchFamily="2" charset="-122"/>
                <a:sym typeface="+mn-ea"/>
              </a:rPr>
              <a:t>    ④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粗放型向集约型转变；</a:t>
            </a:r>
            <a:endParaRPr lang="en-US" altLang="zh-CN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buNone/>
            </a:pPr>
            <a:r>
              <a:rPr lang="en-US" altLang="zh-CN" dirty="0">
                <a:latin typeface="华文楷体" pitchFamily="2" charset="-122"/>
                <a:ea typeface="华文楷体" pitchFamily="2" charset="-122"/>
                <a:sym typeface="+mn-ea"/>
              </a:rPr>
              <a:t>    ⑤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要素投入型向科技推动型转变；</a:t>
            </a:r>
            <a:endParaRPr lang="en-US" altLang="zh-CN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buNone/>
            </a:pPr>
            <a:r>
              <a:rPr lang="en-US" altLang="zh-CN" dirty="0">
                <a:latin typeface="华文楷体" pitchFamily="2" charset="-122"/>
                <a:ea typeface="华文楷体" pitchFamily="2" charset="-122"/>
                <a:sym typeface="+mn-ea"/>
              </a:rPr>
              <a:t>    ⑥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  <a:sym typeface="+mn-ea"/>
              </a:rPr>
              <a:t>生活基本满足型向追求美好生活型转变；</a:t>
            </a:r>
            <a:endParaRPr lang="en-US" altLang="zh-CN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其次是收入转型：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中等收入向高收入转变，如何处理好</a:t>
            </a:r>
            <a:r>
              <a:rPr lang="en-US" altLang="zh-CN" dirty="0" err="1">
                <a:latin typeface="华文楷体" pitchFamily="2" charset="-122"/>
                <a:ea typeface="华文楷体" pitchFamily="2" charset="-122"/>
              </a:rPr>
              <a:t>公平与效率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的关系。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  第三是文明转型：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〔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观念、文化、艺术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〕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直接相关的是消费观念、生育观念的转变。</a:t>
            </a:r>
          </a:p>
        </p:txBody>
      </p:sp>
    </p:spTree>
    <p:extLst>
      <p:ext uri="{BB962C8B-B14F-4D97-AF65-F5344CB8AC3E}">
        <p14:creationId xmlns:p14="http://schemas.microsoft.com/office/powerpoint/2010/main" val="109520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2、客观上社会经济转型不容易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0"/>
            <a:ext cx="9108504" cy="554461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根据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世界银行统计，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1960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到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2008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全球共有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101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个经济体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经过一段时期的快速增长，步入中等收入经济体行列，但仅有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13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个经济体步入高收入发展阶段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，其中经济体量较大、较具代表性的有德国、日本、韩国、中国台湾。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德国：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1960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年代中期。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1951-1965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年，西德实现了年均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7.1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％的经济高速增长。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1965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年，西德人均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GDP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（以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1990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年不变价国际元计算，下同）达到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9186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国际元，为同期美国的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68.5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1966-1972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年，经过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年年均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4.0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％的经济增长后，西德步入高收入经济体行列，经济进入低速增长区间。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  日本：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1970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年代初期。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1955-1973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年，日本实现了年均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8.8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％的经济高速增长，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1973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年，日本人均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GDP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达到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11434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国际元，为同期美国的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68.5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1974-1991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年，日本经济步入中速增长期，年均增速降至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4.1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％，此后步入高收入经济体行列。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  韩国：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1990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年代。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1961-1996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年，韩国经济持续高速增长，年均增速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9.4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1996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年韩国人均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GDP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达到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13211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国际元，为同期美国的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52.1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％。在此后的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1997-2010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年间，韩国经济经济增速下台阶，年均增速降至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4.7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  中国台湾：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1990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年代。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1951-1989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年，中国台湾经济高速增长，年均增速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9.5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％。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1990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年，中国台湾人均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GDP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为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9938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国际元，为同期美国的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42.8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％。此后中国台湾步入中速增长阶段，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1990-2010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年年均增速降至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5.5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％。</a:t>
            </a:r>
          </a:p>
          <a:p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3、为什么转型升级那么难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①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刘易斯拐点（Lewis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Turning 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Point）人口红利与劳动力价问题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；</a:t>
            </a: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②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管理者路径依赖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；</a:t>
            </a: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③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消费者习惯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；</a:t>
            </a: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④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政策惯性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；</a:t>
            </a: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⑤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创新能力不不足；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⑥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利益固化与阶层固化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所以转型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升级过程中最需要注意的是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不能把长期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目标短期化、系统目标碎片化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； 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持久战打成突击战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；必须坚持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实事求是，经济工作不能脱离当地实际。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476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中国转型一定能成功信心来自于改革开放以来我们</a:t>
            </a: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正确处理了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发展与稳定</a:t>
            </a:r>
            <a:endParaRPr lang="en-US" altLang="zh-CN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市场与政府</a:t>
            </a:r>
            <a:endParaRPr lang="en-US" altLang="zh-CN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的关系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但也不可能一蹴而就。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06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en-US" altLang="zh-CN" sz="3100" dirty="0" smtClean="0"/>
              <a:t/>
            </a:r>
            <a:br>
              <a:rPr lang="en-US" altLang="zh-CN" sz="3100" dirty="0" smtClean="0"/>
            </a:br>
            <a:r>
              <a:rPr lang="zh-CN" altLang="en-US" sz="3100" dirty="0" smtClean="0">
                <a:latin typeface="华文楷体" pitchFamily="2" charset="-122"/>
                <a:ea typeface="华文楷体" pitchFamily="2" charset="-122"/>
              </a:rPr>
              <a:t>二、认清中美</a:t>
            </a:r>
            <a:r>
              <a:rPr lang="zh-CN" altLang="en-US" sz="3100" dirty="0">
                <a:latin typeface="华文楷体" pitchFamily="2" charset="-122"/>
                <a:ea typeface="华文楷体" pitchFamily="2" charset="-122"/>
              </a:rPr>
              <a:t>关系的复杂性</a:t>
            </a:r>
            <a:r>
              <a:rPr lang="zh-CN" altLang="en-US" sz="31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3100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sz="3100" dirty="0" smtClean="0">
                <a:latin typeface="华文楷体" pitchFamily="2" charset="-122"/>
                <a:ea typeface="华文楷体" pitchFamily="2" charset="-122"/>
              </a:rPr>
            </a:br>
            <a:r>
              <a:rPr lang="zh-CN" altLang="en-US" sz="3100" dirty="0" smtClean="0">
                <a:latin typeface="华文楷体" pitchFamily="2" charset="-122"/>
                <a:ea typeface="华文楷体" pitchFamily="2" charset="-122"/>
              </a:rPr>
              <a:t>充分</a:t>
            </a:r>
            <a:r>
              <a:rPr lang="zh-CN" altLang="en-US" sz="3100" dirty="0">
                <a:latin typeface="华文楷体" pitchFamily="2" charset="-122"/>
                <a:ea typeface="华文楷体" pitchFamily="2" charset="-122"/>
              </a:rPr>
              <a:t>重视双循环发展新格局的</a:t>
            </a:r>
            <a:r>
              <a:rPr lang="zh-CN" altLang="en-US" sz="3100" dirty="0" smtClean="0">
                <a:latin typeface="华文楷体" pitchFamily="2" charset="-122"/>
                <a:ea typeface="华文楷体" pitchFamily="2" charset="-122"/>
              </a:rPr>
              <a:t>意义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dirty="0">
                <a:latin typeface="华文楷体" pitchFamily="2" charset="-122"/>
                <a:ea typeface="华文楷体" pitchFamily="2" charset="-122"/>
              </a:rPr>
            </a:b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1、</a:t>
            </a:r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中美贸易现状对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中国经济影响：</a:t>
            </a:r>
            <a:endParaRPr lang="en-US" altLang="zh-CN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中国海关总署公布数据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  <a:sym typeface="+mn-ea"/>
              </a:rPr>
              <a:t>中美贸易数据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：</a:t>
            </a:r>
          </a:p>
          <a:p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  <a:sym typeface="+mn-ea"/>
              </a:rPr>
              <a:t>2015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  <a:sym typeface="+mn-ea"/>
              </a:rPr>
              <a:t>年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贸易顺差</a:t>
            </a:r>
            <a:r>
              <a:rPr lang="en-US" altLang="zh-CN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2610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亿美元。 </a:t>
            </a:r>
            <a:endParaRPr lang="en-US" altLang="zh-CN" sz="3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en-US" altLang="zh-CN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en-US" altLang="zh-CN" sz="3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en-US" altLang="zh-CN" sz="3400" dirty="0" smtClean="0">
                <a:latin typeface="华文楷体" pitchFamily="2" charset="-122"/>
                <a:ea typeface="华文楷体" pitchFamily="2" charset="-122"/>
                <a:sym typeface="+mn-ea"/>
              </a:rPr>
              <a:t>2016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  <a:sym typeface="+mn-ea"/>
              </a:rPr>
              <a:t>年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贸易顺差</a:t>
            </a:r>
            <a:r>
              <a:rPr lang="en-US" altLang="zh-CN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2507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亿美元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en-US" altLang="zh-CN" sz="34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  2017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贸易顺差</a:t>
            </a:r>
            <a:r>
              <a:rPr lang="en-US" altLang="zh-CN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2758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亿美元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en-US" sz="34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3400" dirty="0" smtClean="0">
                <a:latin typeface="华文楷体" pitchFamily="2" charset="-122"/>
                <a:ea typeface="华文楷体" pitchFamily="2" charset="-122"/>
              </a:rPr>
              <a:t>2018年</a:t>
            </a:r>
            <a:r>
              <a:rPr lang="zh-CN" altLang="en-US" sz="3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贸易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顺差3233.2亿</a:t>
            </a:r>
            <a:r>
              <a:rPr lang="zh-CN" altLang="en-US" sz="3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美元</a:t>
            </a:r>
            <a:r>
              <a:rPr lang="zh-CN" altLang="en-US" sz="3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3400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400" dirty="0" smtClean="0">
                <a:latin typeface="华文楷体" pitchFamily="2" charset="-122"/>
                <a:ea typeface="华文楷体" pitchFamily="2" charset="-122"/>
              </a:rPr>
              <a:t>2019年</a:t>
            </a:r>
            <a:r>
              <a:rPr lang="zh-CN" altLang="en-US" sz="3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贸易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顺差</a:t>
            </a:r>
            <a:r>
              <a:rPr lang="en-US" altLang="zh-CN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2957.95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亿美元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400" dirty="0" smtClean="0">
                <a:latin typeface="华文楷体" pitchFamily="2" charset="-122"/>
                <a:ea typeface="华文楷体" pitchFamily="2" charset="-122"/>
              </a:rPr>
              <a:t>2020</a:t>
            </a:r>
            <a:r>
              <a:rPr lang="zh-CN" altLang="en-US" sz="3400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zh-CN" altLang="en-US" sz="3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贸易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顺差</a:t>
            </a:r>
            <a:r>
              <a:rPr lang="en-US" altLang="zh-CN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3169.05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亿美元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</a:p>
          <a:p>
            <a:r>
              <a:rPr lang="zh-CN" altLang="en-US" sz="3400" dirty="0"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en-US" altLang="zh-CN" sz="3400" dirty="0" smtClean="0">
                <a:latin typeface="华文楷体" pitchFamily="2" charset="-122"/>
                <a:ea typeface="华文楷体" pitchFamily="2" charset="-122"/>
              </a:rPr>
              <a:t>2021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月至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月，中美贸易额为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7,556.45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亿美元</a:t>
            </a:r>
            <a:r>
              <a:rPr lang="zh-CN" altLang="en-US" sz="3400" dirty="0" smtClean="0">
                <a:latin typeface="华文楷体" pitchFamily="2" charset="-122"/>
                <a:ea typeface="华文楷体" pitchFamily="2" charset="-122"/>
              </a:rPr>
              <a:t>，占</a:t>
            </a:r>
            <a:r>
              <a:rPr lang="en-US" altLang="zh-CN" sz="3400" dirty="0" smtClean="0">
                <a:latin typeface="华文楷体" pitchFamily="2" charset="-122"/>
                <a:ea typeface="华文楷体" pitchFamily="2" charset="-122"/>
              </a:rPr>
              <a:t>GDP的4.2％，</a:t>
            </a:r>
            <a:r>
              <a:rPr lang="zh-CN" altLang="en-US" sz="3400" dirty="0" smtClean="0">
                <a:latin typeface="华文楷体" pitchFamily="2" charset="-122"/>
                <a:ea typeface="华文楷体" pitchFamily="2" charset="-122"/>
              </a:rPr>
              <a:t>同比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增长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28.7%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。其中，中国对美国出口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5,761.14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亿美元，增长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27.5%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；中国自美国进口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1,795.31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亿美元，增长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32.7%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贸易顺差</a:t>
            </a:r>
            <a:r>
              <a:rPr lang="en-US" altLang="zh-CN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3965.83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亿美元</a:t>
            </a:r>
            <a:r>
              <a:rPr lang="zh-CN" altLang="en-US" sz="3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en-US" altLang="zh-CN" sz="3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r>
              <a:rPr lang="zh-CN" altLang="en-US" sz="3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en-US" altLang="zh-CN" sz="3400" smtClean="0">
                <a:latin typeface="华文楷体" pitchFamily="2" charset="-122"/>
                <a:ea typeface="华文楷体" pitchFamily="2" charset="-122"/>
              </a:rPr>
              <a:t>2022年</a:t>
            </a:r>
            <a:r>
              <a:rPr lang="zh-CN" altLang="en-US" sz="3400" smtClean="0">
                <a:latin typeface="华文楷体" pitchFamily="2" charset="-122"/>
                <a:ea typeface="华文楷体" pitchFamily="2" charset="-122"/>
              </a:rPr>
              <a:t>上半年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，我国对东盟、欧盟、美国分别进出口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2.95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万亿、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2.71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万亿和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2.47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万亿元，分别增长了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10.6%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7.5%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11.7%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。同期，我国对“一带一路”沿线国家、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RCEP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贸易伙伴进出口分别增长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17.8%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3400" dirty="0">
                <a:latin typeface="华文楷体" pitchFamily="2" charset="-122"/>
                <a:ea typeface="华文楷体" pitchFamily="2" charset="-122"/>
              </a:rPr>
              <a:t>5.6%</a:t>
            </a:r>
            <a:r>
              <a:rPr lang="zh-CN" altLang="en-US" sz="3400" dirty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/>
            </a:r>
            <a:br>
              <a:rPr lang="zh-CN" altLang="en-US" sz="3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</a:br>
            <a:endParaRPr lang="zh-CN" altLang="en-US" sz="3400" dirty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31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850106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华文楷体" pitchFamily="2" charset="-122"/>
                <a:ea typeface="华文楷体" pitchFamily="2" charset="-122"/>
              </a:rPr>
              <a:t>2、</a:t>
            </a:r>
            <a:r>
              <a:rPr lang="zh-CN" altLang="en-US" sz="3200" dirty="0">
                <a:latin typeface="华文楷体" pitchFamily="2" charset="-122"/>
                <a:ea typeface="华文楷体" pitchFamily="2" charset="-122"/>
              </a:rPr>
              <a:t>人民币与美元之间汇率趋势与对经济影响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544616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外部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经济环境因为中美之间贸易结构的变化，这种变化既有贸易摩擦原因也有技术替代与产品替代原因，美国出口高科技产品与农产品，中国出口工业制成品情况正在发生变化，预计今年疫情变化对中国出口造成压力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  中美之间利率政策反向操作也影响人民币汇率。美国要遏制通胀，要缩表、提升利率。我国在现在这样一个经济困难的背景下利率要下调。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从政策原因讲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人民币贬值有利于出口，降低出口企业商品价格，增加就业。人民币应该说今年会有上下波动的可能性，但总的来说，贬值的趋势不会改变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。人民币贬值和资本外流将是一种大概率事情。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00312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21,&quot;width&quot;:14400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2730</TotalTime>
  <Words>4457</Words>
  <Application>Microsoft Office PowerPoint</Application>
  <PresentationFormat>全屏显示(4:3)</PresentationFormat>
  <Paragraphs>165</Paragraphs>
  <Slides>33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暗香扑面</vt:lpstr>
      <vt:lpstr>PowerPoint 演示文稿</vt:lpstr>
      <vt:lpstr>认识今年经济形势的基本架构</vt:lpstr>
      <vt:lpstr>具体讲今年经济困难形成主要有六大方面：</vt:lpstr>
      <vt:lpstr>一、把握转型升级的方向，正视转型升级的难度 </vt:lpstr>
      <vt:lpstr>2、客观上社会经济转型不容易</vt:lpstr>
      <vt:lpstr>3、为什么转型升级那么难</vt:lpstr>
      <vt:lpstr>PowerPoint 演示文稿</vt:lpstr>
      <vt:lpstr> 二、认清中美关系的复杂性， 充分重视双循环发展新格局的意义 </vt:lpstr>
      <vt:lpstr>2、人民币与美元之间汇率趋势与对经济影响</vt:lpstr>
      <vt:lpstr>3、越南、中亚五国、南美洲等发展中国家的兴起</vt:lpstr>
      <vt:lpstr>三、疫情对经济的影响</vt:lpstr>
      <vt:lpstr>2022年“五一”假期部分重点城市新建商品住宅成交情况</vt:lpstr>
      <vt:lpstr>PowerPoint 演示文稿</vt:lpstr>
      <vt:lpstr>PowerPoint 演示文稿</vt:lpstr>
      <vt:lpstr>其他重要的经济数据</vt:lpstr>
      <vt:lpstr>   今年上半年我国货物贸易进出口总值19.8万亿元人民币，同比增长9.4%。其中，出口11.14万亿元，增长13.2%；进口8.66万亿元，增长4.8%。</vt:lpstr>
      <vt:lpstr>四、面对复杂经济形势的大政方针： </vt:lpstr>
      <vt:lpstr>其次慎重出台收缩性政策</vt:lpstr>
      <vt:lpstr>第三积极政策发力适当靠前</vt:lpstr>
      <vt:lpstr>PowerPoint 演示文稿</vt:lpstr>
      <vt:lpstr>PowerPoint 演示文稿</vt:lpstr>
      <vt:lpstr>第四其他今年政府工作报告确定的措施</vt:lpstr>
      <vt:lpstr>第五房地产业因城施策，稳房价稳地价稳预期</vt:lpstr>
      <vt:lpstr>去年经济增长的因素与今年的变化</vt:lpstr>
      <vt:lpstr>2021年9月前的房地产政策</vt:lpstr>
      <vt:lpstr>PowerPoint 演示文稿</vt:lpstr>
      <vt:lpstr>PowerPoint 演示文稿</vt:lpstr>
      <vt:lpstr>PowerPoint 演示文稿</vt:lpstr>
      <vt:lpstr>2021年10月23日第十三届全国人民代表大会常务委员会第三十一次会议通过</vt:lpstr>
      <vt:lpstr>PowerPoint 演示文稿</vt:lpstr>
      <vt:lpstr> 五、中国经济的发展趋势 </vt:lpstr>
      <vt:lpstr>第五必须坚持创新在我国现代化建设全局中的核心地位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Administrator</cp:lastModifiedBy>
  <cp:revision>625</cp:revision>
  <dcterms:created xsi:type="dcterms:W3CDTF">2020-02-27T03:59:00Z</dcterms:created>
  <dcterms:modified xsi:type="dcterms:W3CDTF">2022-07-29T08:14:28Z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3BBAAFD2D2A64555AD8FC010C18BEFD3</vt:lpwstr>
  </property>
</Properties>
</file>