
<file path=[Content_Types].xml><?xml version="1.0" encoding="utf-8"?>
<Types xmlns="http://schemas.openxmlformats.org/package/2006/content-types"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4013" r:id="rId3"/>
    <p:sldId id="4014" r:id="rId4"/>
    <p:sldId id="4015" r:id="rId5"/>
    <p:sldId id="4018" r:id="rId6"/>
    <p:sldId id="4263" r:id="rId7"/>
    <p:sldId id="4025" r:id="rId8"/>
    <p:sldId id="4026" r:id="rId9"/>
    <p:sldId id="4029" r:id="rId10"/>
    <p:sldId id="4138" r:id="rId11"/>
    <p:sldId id="4139" r:id="rId12"/>
    <p:sldId id="4140" r:id="rId13"/>
    <p:sldId id="4143" r:id="rId14"/>
    <p:sldId id="4144" r:id="rId15"/>
    <p:sldId id="4145" r:id="rId16"/>
    <p:sldId id="4147" r:id="rId17"/>
    <p:sldId id="4034" r:id="rId18"/>
    <p:sldId id="4035" r:id="rId19"/>
    <p:sldId id="4036" r:id="rId20"/>
    <p:sldId id="4127" r:id="rId21"/>
    <p:sldId id="4037" r:id="rId22"/>
    <p:sldId id="4226" r:id="rId23"/>
    <p:sldId id="4151" r:id="rId24"/>
    <p:sldId id="4038" r:id="rId25"/>
    <p:sldId id="4039" r:id="rId26"/>
    <p:sldId id="4149" r:id="rId27"/>
    <p:sldId id="4045" r:id="rId28"/>
    <p:sldId id="4047" r:id="rId29"/>
    <p:sldId id="4048" r:id="rId30"/>
    <p:sldId id="4049" r:id="rId31"/>
    <p:sldId id="4050" r:id="rId32"/>
    <p:sldId id="4051" r:id="rId33"/>
    <p:sldId id="4052" r:id="rId34"/>
    <p:sldId id="4053" r:id="rId35"/>
    <p:sldId id="1020" r:id="rId36"/>
  </p:sldIdLst>
  <p:sldSz cx="12192000" cy="6858000"/>
  <p:notesSz cx="6858000" cy="9144000"/>
  <p:custDataLst>
    <p:tags r:id="rId4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c" initials="m" lastIdx="1" clrIdx="0"/>
  <p:cmAuthor id="2" name="番茄花园" initials="番" lastIdx="1" clrIdx="0"/>
  <p:cmAuthor id="3" name="微软用户" initials="微" lastIdx="2" clrIdx="0"/>
  <p:cmAuthor id="4" name="xue" initials="x" lastIdx="4" clrIdx="0"/>
  <p:cmAuthor id="5" name="孙建宝" initials="孙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4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2" Type="http://schemas.openxmlformats.org/officeDocument/2006/relationships/tags" Target="tags/tag2.xml"/><Relationship Id="rId41" Type="http://schemas.openxmlformats.org/officeDocument/2006/relationships/commentAuthors" Target="commentAuthors.xml"/><Relationship Id="rId40" Type="http://schemas.openxmlformats.org/officeDocument/2006/relationships/tableStyles" Target="tableStyles.xml"/><Relationship Id="rId4" Type="http://schemas.openxmlformats.org/officeDocument/2006/relationships/slide" Target="slides/slide2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notesMaster" Target="notesMasters/notesMaster1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D2A48B96-639E-45A3-A0BA-2464DFDB1FAA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17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7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A6837353-30EB-4A48-80EB-173D804AEFBD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bg>
      <p:bgPr>
        <a:gradFill rotWithShape="0">
          <a:gsLst>
            <a:gs pos="0">
              <a:srgbClr val="C9EFA0">
                <a:alpha val="0"/>
              </a:srgbClr>
            </a:gs>
            <a:gs pos="100000">
              <a:srgbClr val="52762D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1534584" y="617538"/>
            <a:ext cx="10405533" cy="55149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219200" y="6324600"/>
            <a:ext cx="25400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strike="noStrike" kern="1200" cap="none" spc="0" normalizeH="0" baseline="0" noProof="0">
              <a:solidFill>
                <a:schemeClr val="tx1"/>
              </a:solidFill>
              <a:latin typeface="Tahoma" panose="020B0604030504040204" pitchFamily="2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470400" y="6324600"/>
            <a:ext cx="3860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strike="noStrike" kern="1200" cap="none" spc="0" normalizeH="0" baseline="0" noProof="0">
              <a:solidFill>
                <a:schemeClr val="tx1"/>
              </a:solidFill>
              <a:latin typeface="Tahoma" panose="020B0604030504040204" pitchFamily="2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042400" y="6324600"/>
            <a:ext cx="25400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base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6600" y="533400"/>
            <a:ext cx="9118600" cy="563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508000" y="1447800"/>
            <a:ext cx="10972800" cy="47164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v"/>
              <a:defRPr/>
            </a:pPr>
            <a:endParaRPr kumimoji="0" lang="zh-CN" altLang="en-US" sz="2800" b="1" i="0" u="none" strike="noStrike" kern="0" cap="none" spc="0" normalizeH="0" baseline="0" noProof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4" y="214313"/>
            <a:ext cx="10390716" cy="1462087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1576917" y="2017713"/>
            <a:ext cx="10363200" cy="4114800"/>
          </a:xfrm>
        </p:spPr>
        <p:txBody>
          <a:bodyPr/>
          <a:lstStyle/>
          <a:p>
            <a:pPr lvl="0" fontAlgn="auto"/>
            <a:endParaRPr lang="zh-CN" altLang="en-US" strike="noStrike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fontAlgn="base">
              <a:defRPr/>
            </a:pPr>
            <a:endParaRPr lang="en-US" altLang="zh-CN" strike="noStrike" noProof="1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fontAlgn="base">
              <a:defRPr/>
            </a:pPr>
            <a:endParaRPr lang="en-US" altLang="zh-CN" strike="noStrike" noProof="1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fontAlgn="base">
              <a:defRPr/>
            </a:pPr>
            <a:fld id="{839F4D0C-DBB8-FF41-889F-E3CB307A5CE9}" type="slidenum">
              <a:rPr lang="en-US" altLang="zh-CN" strike="noStrike" noProof="1"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标题，文本与剪贴画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3632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剪贴画占位符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3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914400" y="61722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rtlCol="0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4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1722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rtlCol="0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5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1722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rtlCol="0" anchor="t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标题，文本与图表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3632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图表占位符 3"/>
          <p:cNvSpPr>
            <a:spLocks noGrp="1"/>
          </p:cNvSpPr>
          <p:nvPr>
            <p:ph type="chart" sz="half" idx="2"/>
          </p:nvPr>
        </p:nvSpPr>
        <p:spPr>
          <a:xfrm>
            <a:off x="6197600" y="1981200"/>
            <a:ext cx="5080000" cy="4114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3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914400" y="61722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rtlCol="0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4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1722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rtlCol="0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5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1722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rtlCol="0" anchor="t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标题和图表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3632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3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914400" y="61722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rtlCol="0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4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1722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rtlCol="0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5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1722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rtlCol="0" anchor="t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2860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D997B5FA-0921-464F-AAE1-844C04324D75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565CE74E-AB26-4998-AD42-012C4C1AD076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audio" Target="../media/audio2.wav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矩形 4097"/>
          <p:cNvSpPr/>
          <p:nvPr/>
        </p:nvSpPr>
        <p:spPr>
          <a:xfrm>
            <a:off x="4079860" y="4005263"/>
            <a:ext cx="3959225" cy="1439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60000"/>
          </a:bodyPr>
          <a:p>
            <a:pPr algn="ctr" fontAlgn="base"/>
            <a:r>
              <a:rPr lang="zh-CN" altLang="en-US" sz="3600" b="1" strike="noStrike" noProof="1">
                <a:ln w="31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>
                    <a:alpha val="100000"/>
                  </a:schemeClr>
                </a:solidFill>
                <a:latin typeface="华文中宋" charset="0"/>
                <a:ea typeface="华文中宋" charset="0"/>
                <a:cs typeface="+mn-ea"/>
              </a:rPr>
              <a:t>浙江工商大学</a:t>
            </a:r>
            <a:endParaRPr lang="zh-CN" altLang="en-US" sz="3600" b="1" strike="noStrike" noProof="1">
              <a:ln w="31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>
                  <a:alpha val="100000"/>
                </a:schemeClr>
              </a:solidFill>
              <a:latin typeface="华文中宋" charset="0"/>
              <a:ea typeface="华文中宋" charset="0"/>
            </a:endParaRPr>
          </a:p>
          <a:p>
            <a:pPr algn="ctr" fontAlgn="base"/>
            <a:r>
              <a:rPr lang="zh-CN" altLang="en-US" sz="3600" b="1" strike="noStrike" noProof="1">
                <a:ln w="31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>
                    <a:alpha val="100000"/>
                  </a:schemeClr>
                </a:solidFill>
                <a:latin typeface="华文中宋" charset="0"/>
                <a:ea typeface="华文中宋" charset="0"/>
                <a:cs typeface="+mn-ea"/>
              </a:rPr>
              <a:t>祝立宏</a:t>
            </a:r>
            <a:endParaRPr lang="zh-CN" altLang="en-US" sz="3600" b="1" strike="noStrike" noProof="1">
              <a:ln w="31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>
                  <a:alpha val="100000"/>
                </a:schemeClr>
              </a:solidFill>
              <a:latin typeface="华文中宋" charset="0"/>
              <a:ea typeface="华文中宋" charset="0"/>
            </a:endParaRPr>
          </a:p>
          <a:p>
            <a:pPr algn="ctr" fontAlgn="base"/>
            <a:endParaRPr lang="zh-CN" altLang="en-US" sz="3600" b="1" strike="noStrike" noProof="1">
              <a:ln w="31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>
                  <a:alpha val="100000"/>
                </a:schemeClr>
              </a:solidFill>
              <a:latin typeface="华文中宋" charset="0"/>
              <a:ea typeface="华文中宋" charset="0"/>
            </a:endParaRPr>
          </a:p>
          <a:p>
            <a:pPr algn="ctr" fontAlgn="base"/>
            <a:r>
              <a:rPr lang="zh-CN" altLang="en-US" sz="3600" b="1" strike="noStrike" noProof="1">
                <a:ln w="31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>
                    <a:alpha val="100000"/>
                  </a:schemeClr>
                </a:solidFill>
                <a:latin typeface="华文中宋" charset="0"/>
                <a:ea typeface="华文中宋" charset="0"/>
                <a:cs typeface="+mn-ea"/>
              </a:rPr>
              <a:t>20</a:t>
            </a:r>
            <a:r>
              <a:rPr lang="en-US" altLang="zh-CN" sz="3600" b="1" strike="noStrike" noProof="1">
                <a:ln w="31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>
                    <a:alpha val="100000"/>
                  </a:schemeClr>
                </a:solidFill>
                <a:latin typeface="华文中宋" charset="0"/>
                <a:ea typeface="华文中宋" charset="0"/>
                <a:cs typeface="+mn-ea"/>
              </a:rPr>
              <a:t>22</a:t>
            </a:r>
            <a:r>
              <a:rPr lang="zh-CN" altLang="en-US" sz="3600" b="1" strike="noStrike" noProof="1">
                <a:ln w="31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>
                    <a:alpha val="100000"/>
                  </a:schemeClr>
                </a:solidFill>
                <a:latin typeface="华文中宋" charset="0"/>
                <a:ea typeface="华文中宋" charset="0"/>
                <a:cs typeface="+mn-ea"/>
              </a:rPr>
              <a:t>年</a:t>
            </a:r>
            <a:r>
              <a:rPr lang="en-US" altLang="zh-CN" sz="3600" b="1" strike="noStrike" noProof="1">
                <a:ln w="31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>
                    <a:alpha val="100000"/>
                  </a:schemeClr>
                </a:solidFill>
                <a:latin typeface="华文中宋" charset="0"/>
                <a:ea typeface="华文中宋" charset="0"/>
                <a:cs typeface="+mn-ea"/>
              </a:rPr>
              <a:t>08</a:t>
            </a:r>
            <a:r>
              <a:rPr lang="zh-CN" altLang="en-US" sz="3600" b="1" strike="noStrike" noProof="1">
                <a:ln w="31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>
                    <a:alpha val="100000"/>
                  </a:schemeClr>
                </a:solidFill>
                <a:latin typeface="华文中宋" charset="0"/>
                <a:ea typeface="华文中宋" charset="0"/>
                <a:cs typeface="+mn-ea"/>
              </a:rPr>
              <a:t>月</a:t>
            </a:r>
            <a:r>
              <a:rPr lang="en-US" altLang="zh-CN" sz="3600" b="1" strike="noStrike" noProof="1">
                <a:ln w="31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>
                    <a:alpha val="100000"/>
                  </a:schemeClr>
                </a:solidFill>
                <a:latin typeface="华文中宋" charset="0"/>
                <a:ea typeface="华文中宋" charset="0"/>
                <a:cs typeface="+mn-ea"/>
              </a:rPr>
              <a:t>26</a:t>
            </a:r>
            <a:r>
              <a:rPr lang="zh-CN" altLang="en-US" sz="3600" b="1" strike="noStrike" noProof="1">
                <a:ln w="31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>
                    <a:alpha val="100000"/>
                  </a:schemeClr>
                </a:solidFill>
                <a:latin typeface="华文中宋" charset="0"/>
                <a:ea typeface="华文中宋" charset="0"/>
                <a:cs typeface="+mn-ea"/>
              </a:rPr>
              <a:t>日</a:t>
            </a:r>
            <a:endParaRPr lang="zh-CN" altLang="en-US" sz="3600" b="1" strike="noStrike" noProof="1">
              <a:ln w="31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>
                  <a:alpha val="100000"/>
                </a:schemeClr>
              </a:solidFill>
              <a:latin typeface="华文中宋" charset="0"/>
              <a:ea typeface="华文中宋" charset="0"/>
            </a:endParaRPr>
          </a:p>
        </p:txBody>
      </p:sp>
      <p:sp>
        <p:nvSpPr>
          <p:cNvPr id="8194" name="矩形 4098"/>
          <p:cNvSpPr/>
          <p:nvPr/>
        </p:nvSpPr>
        <p:spPr>
          <a:xfrm>
            <a:off x="1847850" y="1917700"/>
            <a:ext cx="8280400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 spc="-180"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华文中宋" charset="0"/>
                <a:ea typeface="华文中宋" charset="0"/>
              </a:rPr>
              <a:t>民营企业降本增效的视野和路径</a:t>
            </a:r>
            <a:endParaRPr lang="zh-CN" altLang="en-US" sz="3600" b="1" spc="-180"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tx1"/>
              </a:solidFill>
              <a:latin typeface="华文中宋" charset="0"/>
              <a:ea typeface="华文中宋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Rectangle 3"/>
          <p:cNvSpPr/>
          <p:nvPr/>
        </p:nvSpPr>
        <p:spPr>
          <a:xfrm>
            <a:off x="4224338" y="2228850"/>
            <a:ext cx="1800225" cy="1295400"/>
          </a:xfrm>
          <a:prstGeom prst="rect">
            <a:avLst/>
          </a:prstGeom>
          <a:solidFill>
            <a:srgbClr val="D53307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高成本</a:t>
            </a:r>
            <a:endParaRPr lang="zh-CN" altLang="en-US" sz="2000" b="1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低竞争</a:t>
            </a:r>
            <a:endParaRPr lang="zh-CN" altLang="en-US" sz="2000" b="1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410" name="Rectangle 4"/>
          <p:cNvSpPr/>
          <p:nvPr/>
        </p:nvSpPr>
        <p:spPr>
          <a:xfrm>
            <a:off x="6024563" y="2228850"/>
            <a:ext cx="1800225" cy="1295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高成本</a:t>
            </a:r>
            <a:endParaRPr lang="zh-CN" altLang="en-US" sz="2000" b="1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高竞争</a:t>
            </a:r>
            <a:endParaRPr lang="zh-CN" altLang="en-US" sz="2000" b="1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411" name="Rectangle 5"/>
          <p:cNvSpPr/>
          <p:nvPr/>
        </p:nvSpPr>
        <p:spPr>
          <a:xfrm>
            <a:off x="4224338" y="3524250"/>
            <a:ext cx="1800225" cy="1295400"/>
          </a:xfrm>
          <a:prstGeom prst="rect">
            <a:avLst/>
          </a:prstGeom>
          <a:solidFill>
            <a:srgbClr val="D53307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低成本</a:t>
            </a:r>
            <a:endParaRPr lang="zh-CN" altLang="en-US" sz="2000" b="1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低竞争</a:t>
            </a:r>
            <a:endParaRPr lang="zh-CN" altLang="en-US" sz="2000" b="1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412" name="Rectangle 6"/>
          <p:cNvSpPr/>
          <p:nvPr/>
        </p:nvSpPr>
        <p:spPr>
          <a:xfrm>
            <a:off x="6024563" y="3524250"/>
            <a:ext cx="1800225" cy="1295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低成本</a:t>
            </a:r>
            <a:endParaRPr lang="zh-CN" altLang="en-US" sz="2000" b="1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高竞争</a:t>
            </a:r>
            <a:endParaRPr lang="zh-CN" altLang="en-US" sz="2000" b="1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413" name="Line 7"/>
          <p:cNvSpPr/>
          <p:nvPr/>
        </p:nvSpPr>
        <p:spPr>
          <a:xfrm flipV="1">
            <a:off x="4224338" y="1628775"/>
            <a:ext cx="0" cy="287972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 anchorCtr="0"/>
          <a:p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414" name="Line 8"/>
          <p:cNvSpPr/>
          <p:nvPr/>
        </p:nvSpPr>
        <p:spPr>
          <a:xfrm>
            <a:off x="4224338" y="4819650"/>
            <a:ext cx="4176712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 anchorCtr="0"/>
          <a:p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415" name="Rectangle 9"/>
          <p:cNvSpPr/>
          <p:nvPr/>
        </p:nvSpPr>
        <p:spPr>
          <a:xfrm>
            <a:off x="5159375" y="4964113"/>
            <a:ext cx="1296988" cy="3365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buClr>
                <a:schemeClr val="tx1"/>
              </a:buClr>
              <a:buSzPct val="75000"/>
            </a:pPr>
            <a:r>
              <a:rPr lang="zh-CN" altLang="en-US" sz="1600" b="1">
                <a:latin typeface="Verdana" panose="020B0604030504040204" pitchFamily="2" charset="0"/>
                <a:ea typeface="宋体" panose="02010600030101010101" pitchFamily="2" charset="-122"/>
              </a:rPr>
              <a:t>  竞争力</a:t>
            </a:r>
            <a:endParaRPr lang="zh-CN" altLang="en-US" sz="1600" b="1">
              <a:latin typeface="Verdana" panose="020B0604030504040204" pitchFamily="2" charset="0"/>
              <a:ea typeface="宋体" panose="02010600030101010101" pitchFamily="2" charset="-122"/>
            </a:endParaRPr>
          </a:p>
        </p:txBody>
      </p:sp>
      <p:sp>
        <p:nvSpPr>
          <p:cNvPr id="17416" name="Rectangle 10"/>
          <p:cNvSpPr/>
          <p:nvPr/>
        </p:nvSpPr>
        <p:spPr>
          <a:xfrm>
            <a:off x="3575050" y="3092450"/>
            <a:ext cx="428625" cy="1200150"/>
          </a:xfrm>
          <a:prstGeom prst="rect">
            <a:avLst/>
          </a:prstGeom>
          <a:noFill/>
          <a:ln w="9525">
            <a:noFill/>
          </a:ln>
        </p:spPr>
        <p:txBody>
          <a:bodyPr vert="eaVert" anchor="t" anchorCtr="0">
            <a:spAutoFit/>
          </a:bodyPr>
          <a:p>
            <a:pPr>
              <a:buClr>
                <a:schemeClr val="tx1"/>
              </a:buClr>
              <a:buSzPct val="75000"/>
            </a:pPr>
            <a:r>
              <a:rPr lang="zh-CN" altLang="en-US" sz="1600" b="1">
                <a:latin typeface="Verdana" panose="020B0604030504040204" pitchFamily="2" charset="0"/>
                <a:ea typeface="宋体" panose="02010600030101010101" pitchFamily="2" charset="-122"/>
              </a:rPr>
              <a:t>  成本</a:t>
            </a:r>
            <a:endParaRPr lang="zh-CN" altLang="en-US" sz="1600" b="1">
              <a:latin typeface="Verdana" panose="020B0604030504040204" pitchFamily="2" charset="0"/>
              <a:ea typeface="宋体" panose="02010600030101010101" pitchFamily="2" charset="-122"/>
            </a:endParaRPr>
          </a:p>
        </p:txBody>
      </p:sp>
      <p:sp>
        <p:nvSpPr>
          <p:cNvPr id="17417" name="Text Box 11"/>
          <p:cNvSpPr txBox="1"/>
          <p:nvPr/>
        </p:nvSpPr>
        <p:spPr>
          <a:xfrm>
            <a:off x="3719513" y="4819650"/>
            <a:ext cx="387350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lang="zh-CN" altLang="en-US" sz="1600" b="1">
                <a:latin typeface="Times New Roman" panose="02020603050405020304" pitchFamily="18" charset="0"/>
                <a:ea typeface="宋体" panose="02010600030101010101" pitchFamily="2" charset="-122"/>
              </a:rPr>
              <a:t>低</a:t>
            </a:r>
            <a:endParaRPr lang="zh-CN" altLang="en-US" sz="16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418" name="Text Box 12"/>
          <p:cNvSpPr txBox="1"/>
          <p:nvPr/>
        </p:nvSpPr>
        <p:spPr>
          <a:xfrm>
            <a:off x="7681913" y="4964113"/>
            <a:ext cx="387350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lang="zh-CN" altLang="en-US" sz="1600" b="1">
                <a:latin typeface="Times New Roman" panose="02020603050405020304" pitchFamily="18" charset="0"/>
                <a:ea typeface="宋体" panose="02010600030101010101" pitchFamily="2" charset="-122"/>
              </a:rPr>
              <a:t>高</a:t>
            </a:r>
            <a:endParaRPr lang="zh-CN" altLang="en-US" sz="16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419" name="Text Box 13"/>
          <p:cNvSpPr txBox="1"/>
          <p:nvPr/>
        </p:nvSpPr>
        <p:spPr>
          <a:xfrm>
            <a:off x="3719513" y="2155825"/>
            <a:ext cx="387350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lang="zh-CN" altLang="en-US" sz="1600" b="1">
                <a:latin typeface="Times New Roman" panose="02020603050405020304" pitchFamily="18" charset="0"/>
                <a:ea typeface="宋体" panose="02010600030101010101" pitchFamily="2" charset="-122"/>
              </a:rPr>
              <a:t>高</a:t>
            </a:r>
            <a:endParaRPr lang="zh-CN" altLang="en-US" sz="16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420" name="Rectangle 14"/>
          <p:cNvSpPr/>
          <p:nvPr/>
        </p:nvSpPr>
        <p:spPr>
          <a:xfrm>
            <a:off x="4692650" y="447675"/>
            <a:ext cx="2232025" cy="4603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 anchorCtr="0">
            <a:spAutoFit/>
          </a:bodyPr>
          <a:p>
            <a:pPr>
              <a:buClr>
                <a:schemeClr val="tx1"/>
              </a:buClr>
              <a:buSzPct val="75000"/>
            </a:pPr>
            <a:r>
              <a:rPr lang="zh-CN" altLang="en-US" sz="1600" b="1">
                <a:latin typeface="Verdana" panose="020B0604030504040204" pitchFamily="2" charset="0"/>
                <a:ea typeface="宋体" panose="02010600030101010101" pitchFamily="2" charset="-122"/>
              </a:rPr>
              <a:t>  </a:t>
            </a:r>
            <a:r>
              <a:rPr lang="zh-CN" altLang="en-US" sz="2400" b="1">
                <a:latin typeface="Verdana" panose="020B0604030504040204" pitchFamily="2" charset="0"/>
                <a:ea typeface="宋体" panose="02010600030101010101" pitchFamily="2" charset="-122"/>
              </a:rPr>
              <a:t>战略成本矩阵</a:t>
            </a:r>
            <a:endParaRPr lang="zh-CN" altLang="en-US" sz="2400" b="1">
              <a:latin typeface="Verdana" panose="020B0604030504040204" pitchFamily="2" charset="0"/>
              <a:ea typeface="宋体" panose="02010600030101010101" pitchFamily="2" charset="-122"/>
            </a:endParaRPr>
          </a:p>
        </p:txBody>
      </p:sp>
      <p:grpSp>
        <p:nvGrpSpPr>
          <p:cNvPr id="14" name="Group 30"/>
          <p:cNvGrpSpPr/>
          <p:nvPr/>
        </p:nvGrpSpPr>
        <p:grpSpPr>
          <a:xfrm>
            <a:off x="7824788" y="908050"/>
            <a:ext cx="2663825" cy="2160588"/>
            <a:chOff x="3969" y="572"/>
            <a:chExt cx="1678" cy="1225"/>
          </a:xfrm>
        </p:grpSpPr>
        <p:sp>
          <p:nvSpPr>
            <p:cNvPr id="17422" name="Text Box 15"/>
            <p:cNvSpPr txBox="1"/>
            <p:nvPr/>
          </p:nvSpPr>
          <p:spPr>
            <a:xfrm>
              <a:off x="3969" y="572"/>
              <a:ext cx="1678" cy="1103"/>
            </a:xfrm>
            <a:prstGeom prst="rect">
              <a:avLst/>
            </a:prstGeom>
            <a:noFill/>
            <a:ln w="28575" cap="flat" cmpd="sng">
              <a:solidFill>
                <a:srgbClr val="3399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p>
              <a:pPr marL="88900" indent="-88900">
                <a:lnSpc>
                  <a:spcPct val="115000"/>
                </a:lnSpc>
                <a:spcBef>
                  <a:spcPct val="50000"/>
                </a:spcBef>
              </a:pPr>
              <a:r>
                <a:rPr lang="zh-CN" altLang="en-US" sz="1600">
                  <a:latin typeface="Verdana" panose="020B0604030504040204" pitchFamily="2" charset="0"/>
                  <a:ea typeface="宋体" panose="02010600030101010101" pitchFamily="2" charset="-122"/>
                </a:rPr>
                <a:t> </a:t>
              </a:r>
              <a:r>
                <a:rPr lang="zh-CN" altLang="en-US" sz="2000" b="1">
                  <a:latin typeface="Verdana" panose="020B0604030504040204" pitchFamily="2" charset="0"/>
                  <a:ea typeface="宋体" panose="02010600030101010101" pitchFamily="2" charset="-122"/>
                </a:rPr>
                <a:t>成本短期有一定程度升高，长期看，能使竞争力得到较大提升，增强长期赢利能力。</a:t>
              </a:r>
              <a:endParaRPr lang="zh-CN" altLang="en-US" sz="2000" b="1">
                <a:latin typeface="Verdana" panose="020B060403050404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17423" name="Line 16"/>
            <p:cNvSpPr/>
            <p:nvPr/>
          </p:nvSpPr>
          <p:spPr>
            <a:xfrm flipH="1">
              <a:off x="3969" y="1570"/>
              <a:ext cx="305" cy="227"/>
            </a:xfrm>
            <a:prstGeom prst="line">
              <a:avLst/>
            </a:prstGeom>
            <a:ln w="28575" cap="flat" cmpd="sng">
              <a:solidFill>
                <a:srgbClr val="339966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b" anchorCtr="0"/>
            <a:p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7" name="Group 29"/>
          <p:cNvGrpSpPr/>
          <p:nvPr/>
        </p:nvGrpSpPr>
        <p:grpSpPr>
          <a:xfrm>
            <a:off x="1703388" y="906463"/>
            <a:ext cx="2447925" cy="1946275"/>
            <a:chOff x="113" y="480"/>
            <a:chExt cx="1542" cy="1226"/>
          </a:xfrm>
        </p:grpSpPr>
        <p:sp>
          <p:nvSpPr>
            <p:cNvPr id="17425" name="Text Box 18"/>
            <p:cNvSpPr txBox="1"/>
            <p:nvPr/>
          </p:nvSpPr>
          <p:spPr>
            <a:xfrm>
              <a:off x="113" y="480"/>
              <a:ext cx="1270" cy="1110"/>
            </a:xfrm>
            <a:prstGeom prst="rect">
              <a:avLst/>
            </a:prstGeom>
            <a:noFill/>
            <a:ln w="28575" cap="flat" cmpd="sng">
              <a:solidFill>
                <a:srgbClr val="FF33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p>
              <a:pPr marL="88900" indent="-88900">
                <a:lnSpc>
                  <a:spcPct val="90000"/>
                </a:lnSpc>
                <a:spcBef>
                  <a:spcPct val="50000"/>
                </a:spcBef>
              </a:pPr>
              <a:r>
                <a:rPr lang="zh-CN" altLang="en-US" sz="1600">
                  <a:latin typeface="Verdana" panose="020B0604030504040204" pitchFamily="2" charset="0"/>
                  <a:ea typeface="宋体" panose="02010600030101010101" pitchFamily="2" charset="-122"/>
                </a:rPr>
                <a:t> </a:t>
              </a:r>
              <a:r>
                <a:rPr lang="zh-CN" altLang="en-US" sz="2400" b="1">
                  <a:latin typeface="Verdana" panose="020B0604030504040204" pitchFamily="2" charset="0"/>
                  <a:ea typeface="宋体" panose="02010600030101010101" pitchFamily="2" charset="-122"/>
                </a:rPr>
                <a:t>成本升高，竞争力下降。此类应杜绝</a:t>
              </a:r>
              <a:endParaRPr lang="zh-CN" altLang="en-US" sz="2400" b="1">
                <a:solidFill>
                  <a:srgbClr val="FF0066"/>
                </a:solidFill>
                <a:latin typeface="Verdana" panose="020B060403050404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17426" name="Line 19"/>
            <p:cNvSpPr/>
            <p:nvPr/>
          </p:nvSpPr>
          <p:spPr>
            <a:xfrm>
              <a:off x="1292" y="1344"/>
              <a:ext cx="363" cy="362"/>
            </a:xfrm>
            <a:prstGeom prst="line">
              <a:avLst/>
            </a:prstGeom>
            <a:ln w="28575" cap="flat" cmpd="sng">
              <a:solidFill>
                <a:srgbClr val="FF33CC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b" anchorCtr="0"/>
            <a:p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0" name="Group 28"/>
          <p:cNvGrpSpPr/>
          <p:nvPr/>
        </p:nvGrpSpPr>
        <p:grpSpPr>
          <a:xfrm>
            <a:off x="1703388" y="4365625"/>
            <a:ext cx="2376487" cy="1798638"/>
            <a:chOff x="113" y="2750"/>
            <a:chExt cx="1497" cy="1133"/>
          </a:xfrm>
        </p:grpSpPr>
        <p:sp>
          <p:nvSpPr>
            <p:cNvPr id="17428" name="Text Box 21"/>
            <p:cNvSpPr txBox="1"/>
            <p:nvPr/>
          </p:nvSpPr>
          <p:spPr>
            <a:xfrm>
              <a:off x="113" y="2931"/>
              <a:ext cx="1270" cy="952"/>
            </a:xfrm>
            <a:prstGeom prst="rect">
              <a:avLst/>
            </a:prstGeom>
            <a:noFill/>
            <a:ln w="28575" cap="flat" cmpd="sng">
              <a:solidFill>
                <a:srgbClr val="FF33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p>
              <a:pPr marL="88900" indent="-88900">
                <a:lnSpc>
                  <a:spcPct val="90000"/>
                </a:lnSpc>
                <a:spcBef>
                  <a:spcPct val="50000"/>
                </a:spcBef>
              </a:pPr>
              <a:r>
                <a:rPr lang="zh-CN" altLang="en-US" sz="1600">
                  <a:latin typeface="Verdana" panose="020B0604030504040204" pitchFamily="2" charset="0"/>
                  <a:ea typeface="宋体" panose="02010600030101010101" pitchFamily="2" charset="-122"/>
                </a:rPr>
                <a:t> </a:t>
              </a:r>
              <a:r>
                <a:rPr lang="zh-CN" altLang="en-US" sz="2400" b="1">
                  <a:latin typeface="Verdana" panose="020B0604030504040204" pitchFamily="2" charset="0"/>
                  <a:ea typeface="宋体" panose="02010600030101010101" pitchFamily="2" charset="-122"/>
                </a:rPr>
                <a:t>成本虽下降，但竞争力也减弱了，不利长期发展。</a:t>
              </a:r>
              <a:endParaRPr lang="zh-CN" altLang="en-US" sz="2400" b="1">
                <a:latin typeface="Verdana" panose="020B060403050404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17429" name="Line 22"/>
            <p:cNvSpPr/>
            <p:nvPr/>
          </p:nvSpPr>
          <p:spPr>
            <a:xfrm flipV="1">
              <a:off x="1156" y="2750"/>
              <a:ext cx="454" cy="181"/>
            </a:xfrm>
            <a:prstGeom prst="line">
              <a:avLst/>
            </a:prstGeom>
            <a:ln w="28575" cap="flat" cmpd="sng">
              <a:solidFill>
                <a:srgbClr val="FF33CC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b" anchorCtr="0"/>
            <a:p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3" name="Group 27"/>
          <p:cNvGrpSpPr/>
          <p:nvPr/>
        </p:nvGrpSpPr>
        <p:grpSpPr>
          <a:xfrm>
            <a:off x="7896225" y="4437063"/>
            <a:ext cx="2374900" cy="1654175"/>
            <a:chOff x="4014" y="2795"/>
            <a:chExt cx="1496" cy="1042"/>
          </a:xfrm>
        </p:grpSpPr>
        <p:sp>
          <p:nvSpPr>
            <p:cNvPr id="17431" name="Text Box 24"/>
            <p:cNvSpPr txBox="1"/>
            <p:nvPr/>
          </p:nvSpPr>
          <p:spPr>
            <a:xfrm>
              <a:off x="4286" y="2976"/>
              <a:ext cx="1224" cy="861"/>
            </a:xfrm>
            <a:prstGeom prst="rect">
              <a:avLst/>
            </a:prstGeom>
            <a:noFill/>
            <a:ln w="28575" cap="flat" cmpd="sng">
              <a:solidFill>
                <a:srgbClr val="3399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p>
              <a:pPr marL="88900" indent="-88900">
                <a:lnSpc>
                  <a:spcPct val="90000"/>
                </a:lnSpc>
                <a:spcBef>
                  <a:spcPct val="50000"/>
                </a:spcBef>
              </a:pPr>
              <a:r>
                <a:rPr lang="zh-CN" altLang="en-US" sz="1600">
                  <a:latin typeface="Verdana" panose="020B0604030504040204" pitchFamily="2" charset="0"/>
                  <a:ea typeface="宋体" panose="02010600030101010101" pitchFamily="2" charset="-122"/>
                </a:rPr>
                <a:t> </a:t>
              </a:r>
              <a:r>
                <a:rPr lang="zh-CN" altLang="en-US" sz="2400">
                  <a:latin typeface="Verdana" panose="020B0604030504040204" pitchFamily="2" charset="0"/>
                  <a:ea typeface="宋体" panose="02010600030101010101" pitchFamily="2" charset="-122"/>
                </a:rPr>
                <a:t>提高竞争力同时成本降低，最理想状态。</a:t>
              </a:r>
              <a:endParaRPr lang="zh-CN" altLang="en-US" sz="2400">
                <a:latin typeface="Verdana" panose="020B060403050404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17432" name="Line 26"/>
            <p:cNvSpPr/>
            <p:nvPr/>
          </p:nvSpPr>
          <p:spPr>
            <a:xfrm flipH="1" flipV="1">
              <a:off x="4014" y="2795"/>
              <a:ext cx="272" cy="181"/>
            </a:xfrm>
            <a:prstGeom prst="line">
              <a:avLst/>
            </a:prstGeom>
            <a:ln w="28575" cap="flat" cmpd="sng">
              <a:solidFill>
                <a:srgbClr val="339966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b" anchorCtr="0"/>
            <a:p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>
    <p:fade/>
    <p:sndAc>
      <p:stSnd>
        <p:snd r:embed="rId1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Rectangle 4"/>
          <p:cNvSpPr/>
          <p:nvPr/>
        </p:nvSpPr>
        <p:spPr>
          <a:xfrm>
            <a:off x="774700" y="919163"/>
            <a:ext cx="10969625" cy="2933700"/>
          </a:xfrm>
          <a:prstGeom prst="rect">
            <a:avLst/>
          </a:prstGeom>
          <a:noFill/>
          <a:ln w="9525" cap="flat" cmpd="sng">
            <a:solidFill>
              <a:srgbClr val="FF33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p>
            <a:pPr>
              <a:lnSpc>
                <a:spcPct val="165000"/>
              </a:lnSpc>
              <a:buClr>
                <a:schemeClr val="tx1"/>
              </a:buClr>
              <a:buSzPct val="75000"/>
            </a:pPr>
            <a:r>
              <a:rPr lang="zh-CN" altLang="en-US" sz="2800" b="1">
                <a:latin typeface="Verdana" panose="020B0604030504040204" pitchFamily="2" charset="0"/>
                <a:ea typeface="宋体" panose="02010600030101010101" pitchFamily="2" charset="-122"/>
              </a:rPr>
              <a:t>传统理念，只是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“</a:t>
            </a:r>
            <a:r>
              <a:rPr lang="zh-CN" altLang="en-US" sz="2800" b="1">
                <a:latin typeface="Verdana" panose="020B0604030504040204" pitchFamily="2" charset="0"/>
                <a:ea typeface="宋体" panose="02010600030101010101" pitchFamily="2" charset="-122"/>
              </a:rPr>
              <a:t>显性成本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”</a:t>
            </a:r>
            <a:r>
              <a:rPr lang="zh-CN" altLang="en-US" sz="2800" b="1">
                <a:latin typeface="Verdana" panose="020B0604030504040204" pitchFamily="2" charset="0"/>
                <a:ea typeface="宋体" panose="02010600030101010101" pitchFamily="2" charset="-122"/>
              </a:rPr>
              <a:t>，如加工成本，忽略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“</a:t>
            </a:r>
            <a:r>
              <a:rPr lang="zh-CN" altLang="en-US" sz="2800" b="1">
                <a:latin typeface="Verdana" panose="020B0604030504040204" pitchFamily="2" charset="0"/>
                <a:ea typeface="宋体" panose="02010600030101010101" pitchFamily="2" charset="-122"/>
              </a:rPr>
              <a:t>隐性成本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”</a:t>
            </a:r>
            <a:r>
              <a:rPr lang="zh-CN" altLang="en-US" sz="2800" b="1">
                <a:latin typeface="Verdana" panose="020B0604030504040204" pitchFamily="2" charset="0"/>
                <a:ea typeface="宋体" panose="02010600030101010101" pitchFamily="2" charset="-122"/>
              </a:rPr>
              <a:t>，如供应链的组织成本、各部门协调成本，缺货成本、售后服务成本、品牌成本、机会成本等，随着科技和信息能力提高，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“</a:t>
            </a:r>
            <a:r>
              <a:rPr lang="zh-CN" altLang="en-US" sz="2800" b="1">
                <a:latin typeface="Verdana" panose="020B0604030504040204" pitchFamily="2" charset="0"/>
                <a:ea typeface="宋体" panose="02010600030101010101" pitchFamily="2" charset="-122"/>
              </a:rPr>
              <a:t>隐性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”</a:t>
            </a:r>
            <a:r>
              <a:rPr lang="zh-CN" altLang="en-US" sz="2800" b="1">
                <a:latin typeface="Verdana" panose="020B0604030504040204" pitchFamily="2" charset="0"/>
                <a:ea typeface="宋体" panose="02010600030101010101" pitchFamily="2" charset="-122"/>
              </a:rPr>
              <a:t>比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“</a:t>
            </a:r>
            <a:r>
              <a:rPr lang="zh-CN" altLang="en-US" sz="2800" b="1">
                <a:latin typeface="Verdana" panose="020B0604030504040204" pitchFamily="2" charset="0"/>
                <a:ea typeface="宋体" panose="02010600030101010101" pitchFamily="2" charset="-122"/>
              </a:rPr>
              <a:t>显性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”</a:t>
            </a:r>
            <a:r>
              <a:rPr lang="zh-CN" altLang="en-US" sz="2800" b="1">
                <a:latin typeface="Verdana" panose="020B0604030504040204" pitchFamily="2" charset="0"/>
                <a:ea typeface="宋体" panose="02010600030101010101" pitchFamily="2" charset="-122"/>
              </a:rPr>
              <a:t>对竞争力影响大。</a:t>
            </a:r>
            <a:endParaRPr lang="zh-CN" altLang="en-US" sz="2800" b="1">
              <a:latin typeface="Verdana" panose="020B0604030504040204" pitchFamily="2" charset="0"/>
              <a:ea typeface="宋体" panose="02010600030101010101" pitchFamily="2" charset="-122"/>
            </a:endParaRPr>
          </a:p>
        </p:txBody>
      </p:sp>
      <p:sp>
        <p:nvSpPr>
          <p:cNvPr id="5" name="Text Box 1700"/>
          <p:cNvSpPr txBox="1">
            <a:spLocks noChangeArrowheads="1"/>
          </p:cNvSpPr>
          <p:nvPr/>
        </p:nvSpPr>
        <p:spPr bwMode="auto">
          <a:xfrm>
            <a:off x="1081088" y="344488"/>
            <a:ext cx="7308850" cy="4206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/>
          <a:lstStyle/>
          <a:p>
            <a:pPr>
              <a:buClrTx/>
              <a:defRPr/>
            </a:pPr>
            <a:r>
              <a:rPr lang="en-US" altLang="zh-CN" sz="3200" noProof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仿宋_GB2312" pitchFamily="1" charset="-122"/>
                <a:cs typeface="+mn-cs"/>
              </a:rPr>
              <a:t>2</a:t>
            </a:r>
            <a:r>
              <a:rPr lang="zh-CN" altLang="en-US" sz="3200" noProof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仿宋_GB2312" pitchFamily="1" charset="-122"/>
                <a:cs typeface="+mn-cs"/>
              </a:rPr>
              <a:t>、全局的成本观</a:t>
            </a:r>
            <a:endParaRPr lang="zh-CN" altLang="en-US" sz="3200" noProof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仿宋_GB2312" pitchFamily="1" charset="-122"/>
              <a:cs typeface="+mn-cs"/>
            </a:endParaRPr>
          </a:p>
        </p:txBody>
      </p:sp>
    </p:spTree>
  </p:cSld>
  <p:clrMapOvr>
    <a:masterClrMapping/>
  </p:clrMapOvr>
  <p:transition spd="slow">
    <p:fade/>
    <p:sndAc>
      <p:stSnd>
        <p:snd r:embed="rId1" name="camera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文本占位符 27649"/>
          <p:cNvSpPr>
            <a:spLocks noGrp="1"/>
          </p:cNvSpPr>
          <p:nvPr>
            <p:ph sz="half" idx="1"/>
          </p:nvPr>
        </p:nvSpPr>
        <p:spPr>
          <a:xfrm>
            <a:off x="1271588" y="333375"/>
            <a:ext cx="9563100" cy="5976938"/>
          </a:xfrm>
          <a:ln/>
        </p:spPr>
        <p:txBody>
          <a:bodyPr lIns="91440" tIns="45720" rIns="91440" bIns="45720" anchor="t" anchorCtr="0"/>
          <a:p>
            <a:pPr marL="0" indent="0">
              <a:lnSpc>
                <a:spcPct val="16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zh-CN" altLang="en-US" b="1" dirty="0">
                <a:latin typeface="华文中宋" pitchFamily="2" charset="-122"/>
                <a:ea typeface="华文中宋" pitchFamily="2" charset="-122"/>
              </a:rPr>
              <a:t>建立大成本费用理念</a:t>
            </a:r>
            <a:endParaRPr lang="zh-CN" altLang="en-US" b="1" dirty="0">
              <a:latin typeface="华文中宋" pitchFamily="2" charset="-122"/>
              <a:ea typeface="华文中宋" pitchFamily="2" charset="-122"/>
            </a:endParaRPr>
          </a:p>
          <a:p>
            <a:pPr marL="0" indent="0">
              <a:lnSpc>
                <a:spcPct val="16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zh-CN" altLang="en-US" b="1" dirty="0"/>
              <a:t> 成本是管出来的</a:t>
            </a:r>
            <a:endParaRPr lang="zh-CN" altLang="en-US" b="1" dirty="0"/>
          </a:p>
          <a:p>
            <a:pPr marL="0" indent="0">
              <a:lnSpc>
                <a:spcPct val="16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zh-CN" altLang="en-US" b="1" dirty="0"/>
              <a:t> 直接成本与间接成本(完全成本)</a:t>
            </a:r>
            <a:endParaRPr lang="zh-CN" altLang="en-US" b="1" dirty="0"/>
          </a:p>
          <a:p>
            <a:pPr marL="0" indent="0">
              <a:lnSpc>
                <a:spcPct val="16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zh-CN" altLang="en-US" b="1" dirty="0"/>
              <a:t> 前期成本与后续成本(生命周期成本)</a:t>
            </a:r>
            <a:endParaRPr lang="zh-CN" altLang="en-US" b="1" dirty="0"/>
          </a:p>
          <a:p>
            <a:pPr marL="0" indent="0">
              <a:lnSpc>
                <a:spcPct val="16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zh-CN" altLang="en-US" b="1" dirty="0"/>
              <a:t> 材料成本与人工成本(完整成本概念)</a:t>
            </a:r>
            <a:endParaRPr lang="zh-CN" altLang="en-US" b="1" dirty="0"/>
          </a:p>
          <a:p>
            <a:pPr marL="0" indent="0">
              <a:lnSpc>
                <a:spcPct val="16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zh-CN" altLang="en-US" b="1" dirty="0"/>
              <a:t> 制造成本与销售成本(后续成本概念)</a:t>
            </a:r>
            <a:endParaRPr lang="zh-CN" altLang="en-US" b="1" dirty="0"/>
          </a:p>
          <a:p>
            <a:pPr marL="0" indent="0">
              <a:lnSpc>
                <a:spcPct val="16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zh-CN" altLang="en-US" b="1" dirty="0"/>
              <a:t> 维修成本与更新成本( 成本决策概念)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1" name="图片 2867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3538" y="46038"/>
            <a:ext cx="9001125" cy="6696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文本占位符 29697"/>
          <p:cNvSpPr>
            <a:spLocks noGrp="1"/>
          </p:cNvSpPr>
          <p:nvPr>
            <p:ph sz="half" idx="1"/>
          </p:nvPr>
        </p:nvSpPr>
        <p:spPr>
          <a:xfrm>
            <a:off x="1011238" y="333375"/>
            <a:ext cx="10102850" cy="6335713"/>
          </a:xfrm>
          <a:ln/>
        </p:spPr>
        <p:txBody>
          <a:bodyPr lIns="91440" tIns="45720" rIns="91440" bIns="45720" anchor="t" anchorCtr="0"/>
          <a:p>
            <a:pPr marL="0" indent="0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  </a:t>
            </a:r>
            <a:endParaRPr lang="zh-CN" altLang="en-US" sz="2400" dirty="0">
              <a:latin typeface="华文中宋" pitchFamily="2" charset="-122"/>
              <a:ea typeface="华文中宋" pitchFamily="2" charset="-122"/>
            </a:endParaRPr>
          </a:p>
          <a:p>
            <a:pPr marL="0" indent="0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zh-CN" altLang="en-US" b="1" dirty="0">
                <a:latin typeface="华文中宋" pitchFamily="2" charset="-122"/>
                <a:ea typeface="华文中宋" pitchFamily="2" charset="-122"/>
              </a:rPr>
              <a:t>美国，人人都知道最好的律师是昂贵的，实际次等的律师更昂贵。</a:t>
            </a:r>
            <a:endParaRPr lang="zh-CN" altLang="en-US" b="1" dirty="0">
              <a:latin typeface="华文中宋" pitchFamily="2" charset="-122"/>
              <a:ea typeface="华文中宋" pitchFamily="2" charset="-122"/>
            </a:endParaRPr>
          </a:p>
          <a:p>
            <a:pPr marL="0" indent="0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zh-CN" altLang="en-US" b="1" dirty="0">
                <a:latin typeface="华文中宋" pitchFamily="2" charset="-122"/>
                <a:ea typeface="华文中宋" pitchFamily="2" charset="-122"/>
              </a:rPr>
              <a:t>沃尔玛是世界成本控制的优秀典范：</a:t>
            </a:r>
            <a:endParaRPr lang="zh-CN" altLang="en-US" b="1" dirty="0">
              <a:latin typeface="华文中宋" pitchFamily="2" charset="-122"/>
              <a:ea typeface="华文中宋" pitchFamily="2" charset="-122"/>
            </a:endParaRPr>
          </a:p>
          <a:p>
            <a:pPr marL="0" indent="0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zh-CN" altLang="en-US" b="1" dirty="0">
                <a:latin typeface="华文中宋" pitchFamily="2" charset="-122"/>
                <a:ea typeface="华文中宋" pitchFamily="2" charset="-122"/>
              </a:rPr>
              <a:t>  </a:t>
            </a:r>
            <a:r>
              <a:rPr lang="en-US" altLang="zh-CN" b="1" dirty="0">
                <a:latin typeface="华文中宋" pitchFamily="2" charset="-122"/>
                <a:ea typeface="华文中宋" pitchFamily="2" charset="-122"/>
              </a:rPr>
              <a:t>1</a:t>
            </a:r>
            <a:r>
              <a:rPr lang="zh-CN" altLang="en-US" b="1" dirty="0">
                <a:latin typeface="华文中宋" pitchFamily="2" charset="-122"/>
                <a:ea typeface="华文中宋" pitchFamily="2" charset="-122"/>
              </a:rPr>
              <a:t>）提倡节约杜绝浪费，降低行政费及销售费</a:t>
            </a:r>
            <a:endParaRPr lang="zh-CN" altLang="en-US" b="1" dirty="0">
              <a:latin typeface="华文中宋" pitchFamily="2" charset="-122"/>
              <a:ea typeface="华文中宋" pitchFamily="2" charset="-122"/>
            </a:endParaRPr>
          </a:p>
          <a:p>
            <a:pPr marL="0" indent="0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zh-CN" altLang="en-US" b="1" dirty="0">
                <a:latin typeface="华文中宋" pitchFamily="2" charset="-122"/>
                <a:ea typeface="华文中宋" pitchFamily="2" charset="-122"/>
              </a:rPr>
              <a:t>   没有高档家具，坐普通商务车、经济舱，住中档旅馆，吃小餐馆</a:t>
            </a:r>
            <a:endParaRPr lang="zh-CN" altLang="en-US" b="1" dirty="0">
              <a:latin typeface="华文中宋" pitchFamily="2" charset="-122"/>
              <a:ea typeface="华文中宋" pitchFamily="2" charset="-122"/>
            </a:endParaRPr>
          </a:p>
          <a:p>
            <a:pPr marL="0" indent="0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zh-CN" altLang="en-US" b="1" dirty="0">
                <a:latin typeface="华文中宋" pitchFamily="2" charset="-122"/>
                <a:ea typeface="华文中宋" pitchFamily="2" charset="-122"/>
              </a:rPr>
              <a:t> </a:t>
            </a:r>
            <a:r>
              <a:rPr lang="en-US" altLang="zh-CN" b="1" dirty="0">
                <a:latin typeface="华文中宋" pitchFamily="2" charset="-122"/>
                <a:ea typeface="华文中宋" pitchFamily="2" charset="-122"/>
              </a:rPr>
              <a:t>2</a:t>
            </a:r>
            <a:r>
              <a:rPr lang="zh-CN" altLang="en-US" b="1" dirty="0">
                <a:latin typeface="华文中宋" pitchFamily="2" charset="-122"/>
                <a:ea typeface="华文中宋" pitchFamily="2" charset="-122"/>
              </a:rPr>
              <a:t>）严防盗窃，减少损耗</a:t>
            </a:r>
            <a:endParaRPr lang="zh-CN" altLang="en-US" b="1" dirty="0">
              <a:latin typeface="华文中宋" pitchFamily="2" charset="-122"/>
              <a:ea typeface="华文中宋" pitchFamily="2" charset="-122"/>
            </a:endParaRPr>
          </a:p>
          <a:p>
            <a:pPr marL="0" indent="0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zh-CN" altLang="en-US" b="1" dirty="0">
                <a:latin typeface="华文中宋" pitchFamily="2" charset="-122"/>
                <a:ea typeface="华文中宋" pitchFamily="2" charset="-122"/>
              </a:rPr>
              <a:t> 从“跑冒滴漏”抓起，制止徇私舞弊    </a:t>
            </a:r>
            <a:endParaRPr lang="zh-CN" altLang="en-US" b="1" dirty="0"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文本占位符 30721"/>
          <p:cNvSpPr>
            <a:spLocks noGrp="1"/>
          </p:cNvSpPr>
          <p:nvPr>
            <p:ph sz="half" idx="1"/>
          </p:nvPr>
        </p:nvSpPr>
        <p:spPr>
          <a:xfrm>
            <a:off x="1919288" y="333375"/>
            <a:ext cx="8466137" cy="6335713"/>
          </a:xfrm>
          <a:ln/>
        </p:spPr>
        <p:txBody>
          <a:bodyPr lIns="91440" tIns="45720" rIns="91440" bIns="45720" anchor="t" anchorCtr="0"/>
          <a:p>
            <a:pPr marL="0" indent="0">
              <a:lnSpc>
                <a:spcPct val="17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zh-CN" altLang="en-US" b="1" dirty="0">
                <a:latin typeface="华文中宋" pitchFamily="2" charset="-122"/>
                <a:ea typeface="华文中宋" pitchFamily="2" charset="-122"/>
              </a:rPr>
              <a:t>3）利用信息化系统提高运营效率</a:t>
            </a:r>
            <a:endParaRPr lang="zh-CN" altLang="en-US" b="1" dirty="0">
              <a:latin typeface="华文中宋" pitchFamily="2" charset="-122"/>
              <a:ea typeface="华文中宋" pitchFamily="2" charset="-122"/>
            </a:endParaRPr>
          </a:p>
          <a:p>
            <a:pPr marL="0" indent="0">
              <a:lnSpc>
                <a:spcPct val="17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zh-CN" altLang="en-US" b="1" dirty="0">
                <a:latin typeface="华文中宋" pitchFamily="2" charset="-122"/>
                <a:ea typeface="华文中宋" pitchFamily="2" charset="-122"/>
              </a:rPr>
              <a:t>  总部可在一小时内对全球</a:t>
            </a:r>
            <a:r>
              <a:rPr lang="en-US" altLang="zh-CN" b="1" dirty="0">
                <a:latin typeface="华文中宋" pitchFamily="2" charset="-122"/>
                <a:ea typeface="华文中宋" pitchFamily="2" charset="-122"/>
              </a:rPr>
              <a:t>4000</a:t>
            </a:r>
            <a:r>
              <a:rPr lang="zh-CN" altLang="en-US" b="1" dirty="0">
                <a:latin typeface="华文中宋" pitchFamily="2" charset="-122"/>
                <a:ea typeface="华文中宋" pitchFamily="2" charset="-122"/>
              </a:rPr>
              <a:t>多家分店各种商品的库存量、上架量和销量全部盘点一遍</a:t>
            </a:r>
            <a:endParaRPr lang="zh-CN" altLang="en-US" b="1" dirty="0">
              <a:latin typeface="华文中宋" pitchFamily="2" charset="-122"/>
              <a:ea typeface="华文中宋" pitchFamily="2" charset="-122"/>
            </a:endParaRPr>
          </a:p>
          <a:p>
            <a:pPr marL="0" indent="0">
              <a:lnSpc>
                <a:spcPct val="17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zh-CN" altLang="en-US" b="1" dirty="0">
                <a:latin typeface="华文中宋" pitchFamily="2" charset="-122"/>
                <a:ea typeface="华文中宋" pitchFamily="2" charset="-122"/>
              </a:rPr>
              <a:t>  从发出订单到接货并摆上货架只需</a:t>
            </a:r>
            <a:r>
              <a:rPr lang="en-US" altLang="zh-CN" b="1" dirty="0">
                <a:latin typeface="华文中宋" pitchFamily="2" charset="-122"/>
                <a:ea typeface="华文中宋" pitchFamily="2" charset="-122"/>
              </a:rPr>
              <a:t>36</a:t>
            </a:r>
            <a:r>
              <a:rPr lang="zh-CN" altLang="en-US" b="1" dirty="0">
                <a:latin typeface="华文中宋" pitchFamily="2" charset="-122"/>
                <a:ea typeface="华文中宋" pitchFamily="2" charset="-122"/>
              </a:rPr>
              <a:t>小时。</a:t>
            </a:r>
            <a:endParaRPr lang="zh-CN" altLang="en-US" b="1" dirty="0">
              <a:latin typeface="华文中宋" pitchFamily="2" charset="-122"/>
              <a:ea typeface="华文中宋" pitchFamily="2" charset="-122"/>
            </a:endParaRPr>
          </a:p>
          <a:p>
            <a:pPr marL="0" indent="0">
              <a:lnSpc>
                <a:spcPct val="17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en-US" altLang="zh-CN" b="1" dirty="0">
                <a:latin typeface="华文中宋" pitchFamily="2" charset="-122"/>
                <a:ea typeface="华文中宋" pitchFamily="2" charset="-122"/>
              </a:rPr>
              <a:t>4</a:t>
            </a:r>
            <a:r>
              <a:rPr lang="zh-CN" altLang="en-US" b="1" dirty="0">
                <a:latin typeface="华文中宋" pitchFamily="2" charset="-122"/>
                <a:ea typeface="华文中宋" pitchFamily="2" charset="-122"/>
              </a:rPr>
              <a:t>）提高毛利率和降低售货成本</a:t>
            </a:r>
            <a:endParaRPr lang="zh-CN" altLang="en-US" b="1" dirty="0">
              <a:latin typeface="华文中宋" pitchFamily="2" charset="-122"/>
              <a:ea typeface="华文中宋" pitchFamily="2" charset="-122"/>
            </a:endParaRPr>
          </a:p>
          <a:p>
            <a:pPr marL="0" indent="0">
              <a:lnSpc>
                <a:spcPct val="17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zh-CN" altLang="en-US" b="1" dirty="0">
                <a:latin typeface="华文中宋" pitchFamily="2" charset="-122"/>
                <a:ea typeface="华文中宋" pitchFamily="2" charset="-122"/>
              </a:rPr>
              <a:t>    全球采购、直接向工厂采购</a:t>
            </a:r>
            <a:endParaRPr lang="zh-CN" altLang="en-US" b="1" dirty="0">
              <a:latin typeface="华文中宋" pitchFamily="2" charset="-122"/>
              <a:ea typeface="华文中宋" pitchFamily="2" charset="-122"/>
            </a:endParaRPr>
          </a:p>
          <a:p>
            <a:pPr marL="0" indent="0">
              <a:lnSpc>
                <a:spcPct val="17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zh-CN" altLang="en-US" b="1" dirty="0">
                <a:latin typeface="华文中宋" pitchFamily="2" charset="-122"/>
                <a:ea typeface="华文中宋" pitchFamily="2" charset="-122"/>
              </a:rPr>
              <a:t> </a:t>
            </a:r>
            <a:r>
              <a:rPr lang="en-US" altLang="zh-CN" b="1" dirty="0">
                <a:latin typeface="华文中宋" pitchFamily="2" charset="-122"/>
                <a:ea typeface="华文中宋" pitchFamily="2" charset="-122"/>
              </a:rPr>
              <a:t>5</a:t>
            </a:r>
            <a:r>
              <a:rPr lang="zh-CN" altLang="en-US" b="1" dirty="0">
                <a:latin typeface="华文中宋" pitchFamily="2" charset="-122"/>
                <a:ea typeface="华文中宋" pitchFamily="2" charset="-122"/>
              </a:rPr>
              <a:t>）降低折旧费</a:t>
            </a:r>
            <a:endParaRPr lang="zh-CN" altLang="en-US" b="1" dirty="0"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文本占位符 58369"/>
          <p:cNvSpPr>
            <a:spLocks noGrp="1" noRot="1"/>
          </p:cNvSpPr>
          <p:nvPr>
            <p:ph idx="1"/>
          </p:nvPr>
        </p:nvSpPr>
        <p:spPr>
          <a:xfrm>
            <a:off x="1296988" y="430213"/>
            <a:ext cx="10079037" cy="5768975"/>
          </a:xfrm>
          <a:ln/>
        </p:spPr>
        <p:txBody>
          <a:bodyPr lIns="91440" tIns="45720" rIns="91440" bIns="45720" anchor="t" anchorCtr="0"/>
          <a:p>
            <a:pPr>
              <a:lnSpc>
                <a:spcPct val="140000"/>
              </a:lnSpc>
              <a:buNone/>
            </a:pPr>
            <a:r>
              <a:rPr lang="zh-CN" altLang="en-US" sz="4000" b="1" dirty="0"/>
              <a:t>税收成本</a:t>
            </a:r>
            <a:endParaRPr lang="zh-CN" altLang="en-US" sz="4000" b="1" dirty="0"/>
          </a:p>
          <a:p>
            <a:pPr>
              <a:lnSpc>
                <a:spcPct val="140000"/>
              </a:lnSpc>
              <a:buNone/>
            </a:pPr>
            <a:r>
              <a:rPr lang="zh-CN" altLang="en-US" b="1" dirty="0">
                <a:solidFill>
                  <a:schemeClr val="tx2"/>
                </a:solidFill>
              </a:rPr>
              <a:t>税收法律责任—----计算违法成本</a:t>
            </a:r>
            <a:endParaRPr lang="zh-CN" altLang="en-US" b="1" dirty="0">
              <a:solidFill>
                <a:schemeClr val="tx2"/>
              </a:solidFill>
            </a:endParaRPr>
          </a:p>
          <a:p>
            <a:pPr>
              <a:lnSpc>
                <a:spcPct val="140000"/>
              </a:lnSpc>
              <a:buNone/>
            </a:pP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用足用好各项税收政策是最好的筹划 </a:t>
            </a:r>
            <a:endParaRPr lang="zh-CN" altLang="en-US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40000"/>
              </a:lnSpc>
              <a:buNone/>
            </a:pP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1、收集、整理和归纳</a:t>
            </a:r>
            <a:endParaRPr lang="zh-CN" altLang="en-US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40000"/>
              </a:lnSpc>
              <a:buNone/>
            </a:pP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2、到税务办理优惠备案手续，否则没有资格享受优惠</a:t>
            </a:r>
            <a:endParaRPr lang="zh-CN" altLang="en-US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文本框 5"/>
          <p:cNvSpPr txBox="1"/>
          <p:nvPr/>
        </p:nvSpPr>
        <p:spPr>
          <a:xfrm>
            <a:off x="290513" y="104775"/>
            <a:ext cx="11712575" cy="63706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企业重组改制税收政策文件汇编目录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企业所得税政策文件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1.《财政总局企业重组业务企业所得税处理若干问题的通知》（财税〔2009〕59 号，4 月 30 日）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2.《财政总局企业清算业务企业所得税处理若干问题的通知》（财税〔2009〕60 号，4 月 30 日）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3.《总局〈企业重组企业所得税管理办法〉的公告》（总局 2010 年第 4 号，7 月 ）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4.《财政总局促进企业重组有关所得税处理问题的通知》（财税〔2014〕109 号，2014 年 12 月 25 日）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5.《财政总局非货币资产投资所得税处理问题的通知》（财税〔2014〕116 号，12 ）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6.《总局非货币资产投资企业所得税有关征管问题的公告》（总局公2015 年第 33 号，5 月 8 日）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7.《总局资产（股权）划转所得税征管问题的公告》（总局 2015 年第 40 号， 5 月 ）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8.《总局企业重组业务企业所得税征收管理若干问题的公告》（总 2015 年第 48 号， 6 月 24 日）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9.《总局全民所有制企业公司制改制企业所得税处理问题》（总局 2017 年第 34 号， 9 月 22 日）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文本框 5"/>
          <p:cNvSpPr txBox="1"/>
          <p:nvPr/>
        </p:nvSpPr>
        <p:spPr>
          <a:xfrm>
            <a:off x="679450" y="244475"/>
            <a:ext cx="10971213" cy="63690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增值税政策文件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1.《总局纳税人资产重组有关增值税问题的公告》（总局 2011 年第 13 号，2 月 18 日）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2.《总局纳税人资产重组有关增值税问题的公告》（总局 2013 年第 66 号， 11 月 19 日）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3.《财政总局全面推开营改增试点的通知》（财税〔2016〕36 号，2 3 月 23 日）（节选）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契税政策文件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《财政总局继续支持企事业单位改制重组有关契税政策的通知》（财税〔2018〕17 号， 3 月 2 日）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土地增值税政策文件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《财政总局继续实施企业改制重组有关土地增值税政策的通知》（财税〔2018〕57 号， 5 月 16 日）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印花税政策文件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《财政总局企业改制过程中有关印花税政策的通知》（财税〔2003〕183 号， 12 月 8 日）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财政部税政司  国家税务总局政策法规司          2018年6月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Rectangle 3"/>
          <p:cNvSpPr>
            <a:spLocks noGrp="1"/>
          </p:cNvSpPr>
          <p:nvPr>
            <p:ph idx="1"/>
          </p:nvPr>
        </p:nvSpPr>
        <p:spPr>
          <a:xfrm>
            <a:off x="469900" y="384175"/>
            <a:ext cx="11493500" cy="6089650"/>
          </a:xfrm>
          <a:ln/>
        </p:spPr>
        <p:txBody>
          <a:bodyPr vert="horz" wrap="square" lIns="91440" tIns="45720" rIns="91440" bIns="45720" anchor="t" anchorCtr="0"/>
          <a:p>
            <a:pPr marL="0" indent="0">
              <a:lnSpc>
                <a:spcPct val="110000"/>
              </a:lnSpc>
              <a:buNone/>
            </a:pPr>
            <a:r>
              <a:rPr lang="zh-CN" altLang="en-US" sz="1800" dirty="0"/>
              <a:t> </a:t>
            </a:r>
            <a:r>
              <a:rPr lang="zh-CN" altLang="zh-CN" sz="2400" b="1" dirty="0"/>
              <a:t>湖北毅缘针织公司董事长、总经理王敏被罢免省人大代表，被依法逮捕，以湖北毅缘针织公司、敏远实业公司为主，涉及全国22个省200多户企业，涵盖骗税、虚开、配单的链条式骗税案告破稽查局局长赵勇介绍，税警联合出击，采取“五管齐下”拿脉问诊、“绘制三图”调查核实、“盯住两端”前堵后截的“532”工作战法，持续作战，历时两年，共查实湖北、广东两地3户企业骗取出口退税款7830万元、少缴所得税4587万元； 查实涉案虚开专票10亿元；抓捕嫌疑人22人、追逃7人，成功摧毁集骗税、虚开、配单3个链条的犯罪团伙。2016年底，接到案件线索后，抽调业务骨干组成专案组，查核算、测产能、对账簿、比单证、核结汇“五管齐下”，通过对毅缘、敏远生产经营状况“把脉”，揪出五个疑点。随后，税务公安摸索出一套绘图作战方法，以图制导，化繁为简，直奔重点，锁定证据，实现高效精准取证，形成有效证据链。比对21家船务和海关货代公司的集装箱号、装船期等信息，发现两家公司219份海运提单和海运定舱单均系伪造，进一步核实找到真实货主的提单7份、集装箱单98份、海运定舱单36份，“坐实”两家公司涉嫌出口骗税的违法事实。出口骗税往往与虚开专票和虚假出口紧密相关。</a:t>
            </a:r>
            <a:endParaRPr lang="zh-CN" altLang="zh-CN" sz="2400" b="1" dirty="0"/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3" name="内容占位符 5122"/>
          <p:cNvSpPr>
            <a:spLocks noGrp="1"/>
          </p:cNvSpPr>
          <p:nvPr>
            <p:ph idx="1"/>
          </p:nvPr>
        </p:nvSpPr>
        <p:spPr>
          <a:xfrm>
            <a:off x="2725738" y="922338"/>
            <a:ext cx="7772400" cy="5516562"/>
          </a:xfrm>
          <a:ln/>
        </p:spPr>
        <p:txBody>
          <a:bodyPr lIns="91440" tIns="45720" rIns="91440" bIns="45720" anchor="t" anchorCtr="0"/>
          <a:p>
            <a:pPr>
              <a:lnSpc>
                <a:spcPct val="170000"/>
              </a:lnSpc>
              <a:buNone/>
            </a:pPr>
            <a:r>
              <a:rPr lang="zh-CN" altLang="en-US" b="1" dirty="0">
                <a:latin typeface="仿宋_GB2312" pitchFamily="1" charset="-122"/>
                <a:ea typeface="仿宋_GB2312" pitchFamily="1" charset="-122"/>
              </a:rPr>
              <a:t>本课程主要涉及：</a:t>
            </a:r>
            <a:endParaRPr lang="zh-CN" altLang="en-US" b="1" dirty="0">
              <a:latin typeface="仿宋_GB2312" pitchFamily="1" charset="-122"/>
              <a:ea typeface="仿宋_GB2312" pitchFamily="1" charset="-122"/>
            </a:endParaRPr>
          </a:p>
          <a:p>
            <a:pPr>
              <a:lnSpc>
                <a:spcPct val="170000"/>
              </a:lnSpc>
              <a:buNone/>
            </a:pPr>
            <a:r>
              <a:rPr lang="zh-CN" altLang="en-US" b="1" dirty="0">
                <a:latin typeface="仿宋_GB2312" pitchFamily="1" charset="-122"/>
                <a:ea typeface="仿宋_GB2312" pitchFamily="1" charset="-122"/>
              </a:rPr>
              <a:t>一、成本控制的理念</a:t>
            </a:r>
            <a:endParaRPr lang="zh-CN" altLang="en-US" b="1" dirty="0">
              <a:latin typeface="仿宋_GB2312" pitchFamily="1" charset="-122"/>
              <a:ea typeface="仿宋_GB2312" pitchFamily="1" charset="-122"/>
            </a:endParaRPr>
          </a:p>
          <a:p>
            <a:pPr>
              <a:lnSpc>
                <a:spcPct val="170000"/>
              </a:lnSpc>
              <a:buNone/>
            </a:pPr>
            <a:r>
              <a:rPr lang="zh-CN" altLang="en-US" b="1" dirty="0">
                <a:ea typeface="华文行楷" pitchFamily="2" charset="-122"/>
              </a:rPr>
              <a:t>二、降本增效措施</a:t>
            </a:r>
            <a:r>
              <a:rPr lang="zh-CN" altLang="en-US" b="1" dirty="0">
                <a:latin typeface="仿宋_GB2312" pitchFamily="1" charset="-122"/>
                <a:ea typeface="仿宋_GB2312" pitchFamily="1" charset="-122"/>
              </a:rPr>
              <a:t> </a:t>
            </a:r>
            <a:endParaRPr lang="zh-CN" altLang="en-US" b="1" dirty="0">
              <a:latin typeface="仿宋_GB2312" pitchFamily="1" charset="-122"/>
              <a:ea typeface="仿宋_GB2312" pitchFamily="1" charset="-122"/>
            </a:endParaRPr>
          </a:p>
          <a:p>
            <a:pPr>
              <a:lnSpc>
                <a:spcPct val="170000"/>
              </a:lnSpc>
              <a:buNone/>
            </a:pPr>
            <a:r>
              <a:rPr lang="zh-CN" altLang="en-US" b="1" dirty="0"/>
              <a:t>三、降本的7个重点</a:t>
            </a:r>
            <a:endParaRPr lang="en-US" altLang="zh-CN" b="1" dirty="0">
              <a:latin typeface="仿宋_GB2312" pitchFamily="1" charset="-122"/>
              <a:ea typeface="仿宋_GB2312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charRg st="9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charRg st="9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charRg st="26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charRg st="26" end="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charRg st="39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charRg st="39" end="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文本占位符 20481"/>
          <p:cNvSpPr>
            <a:spLocks noGrp="1"/>
          </p:cNvSpPr>
          <p:nvPr>
            <p:ph idx="1"/>
          </p:nvPr>
        </p:nvSpPr>
        <p:spPr>
          <a:xfrm>
            <a:off x="989013" y="306388"/>
            <a:ext cx="10369550" cy="6219825"/>
          </a:xfrm>
          <a:ln/>
        </p:spPr>
        <p:txBody>
          <a:bodyPr lIns="91440" tIns="45720" rIns="91440" bIns="45720" anchor="t" anchorCtr="0"/>
          <a:p>
            <a:pPr marL="0" indent="0">
              <a:lnSpc>
                <a:spcPct val="130000"/>
              </a:lnSpc>
              <a:buNone/>
            </a:pPr>
            <a:r>
              <a:rPr lang="en-US" altLang="zh-CN" sz="2400" b="1" dirty="0">
                <a:latin typeface="华文中宋" pitchFamily="2" charset="-122"/>
                <a:ea typeface="华文中宋" pitchFamily="2" charset="-122"/>
              </a:rPr>
              <a:t>3</a:t>
            </a:r>
            <a:r>
              <a:rPr lang="zh-CN" altLang="zh-CN" sz="2400" b="1" dirty="0">
                <a:latin typeface="华文中宋" pitchFamily="2" charset="-122"/>
                <a:ea typeface="华文中宋" pitchFamily="2" charset="-122"/>
              </a:rPr>
              <a:t>、</a:t>
            </a:r>
            <a:r>
              <a:rPr lang="zh-CN" altLang="en-US" sz="2400" b="1" dirty="0">
                <a:latin typeface="华文中宋" pitchFamily="2" charset="-122"/>
                <a:ea typeface="华文中宋" pitchFamily="2" charset="-122"/>
              </a:rPr>
              <a:t>全程成本费用控制理念</a:t>
            </a:r>
            <a:endParaRPr lang="zh-CN" altLang="en-US" sz="2400" b="1" dirty="0">
              <a:latin typeface="华文中宋" pitchFamily="2" charset="-122"/>
              <a:ea typeface="华文中宋" pitchFamily="2" charset="-122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zh-CN" altLang="en-US" sz="2400" b="1" dirty="0">
                <a:latin typeface="华文中宋" pitchFamily="2" charset="-122"/>
                <a:ea typeface="华文中宋" pitchFamily="2" charset="-122"/>
              </a:rPr>
              <a:t> 上游成本控制：</a:t>
            </a:r>
            <a:endParaRPr lang="zh-CN" altLang="en-US" sz="2400" b="1" dirty="0">
              <a:latin typeface="华文中宋" pitchFamily="2" charset="-122"/>
              <a:ea typeface="华文中宋" pitchFamily="2" charset="-122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zh-CN" altLang="en-US" sz="2400" b="1" dirty="0">
                <a:latin typeface="华文中宋" pitchFamily="2" charset="-122"/>
                <a:ea typeface="华文中宋" pitchFamily="2" charset="-122"/>
              </a:rPr>
              <a:t>     研发与设计阶段</a:t>
            </a:r>
            <a:r>
              <a:rPr lang="en-US" altLang="zh-CN" sz="2400" b="1" dirty="0">
                <a:latin typeface="华文中宋" pitchFamily="2" charset="-122"/>
                <a:ea typeface="华文中宋" pitchFamily="2" charset="-122"/>
              </a:rPr>
              <a:t>——</a:t>
            </a:r>
            <a:r>
              <a:rPr lang="zh-CN" altLang="en-US" sz="2400" b="1" dirty="0">
                <a:latin typeface="华文中宋" pitchFamily="2" charset="-122"/>
                <a:ea typeface="华文中宋" pitchFamily="2" charset="-122"/>
              </a:rPr>
              <a:t>运用价值工程</a:t>
            </a:r>
            <a:endParaRPr lang="zh-CN" altLang="en-US" sz="2400" b="1" dirty="0">
              <a:latin typeface="华文中宋" pitchFamily="2" charset="-122"/>
              <a:ea typeface="华文中宋" pitchFamily="2" charset="-122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zh-CN" altLang="en-US" sz="2400" b="1" dirty="0">
                <a:latin typeface="华文中宋" pitchFamily="2" charset="-122"/>
                <a:ea typeface="华文中宋" pitchFamily="2" charset="-122"/>
              </a:rPr>
              <a:t> 和质量成本控制---生产经营成本</a:t>
            </a:r>
            <a:endParaRPr lang="en-US" altLang="zh-CN" sz="2400" b="1" dirty="0">
              <a:latin typeface="华文中宋" pitchFamily="2" charset="-122"/>
              <a:ea typeface="华文中宋" pitchFamily="2" charset="-122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zh-CN" altLang="en-US" sz="2400" b="1" dirty="0">
                <a:latin typeface="华文中宋" pitchFamily="2" charset="-122"/>
                <a:ea typeface="华文中宋" pitchFamily="2" charset="-122"/>
              </a:rPr>
              <a:t>    </a:t>
            </a:r>
            <a:r>
              <a:rPr lang="zh-CN" altLang="en-US" sz="2400" dirty="0">
                <a:latin typeface="仿宋_GB2312" pitchFamily="1" charset="-122"/>
                <a:ea typeface="仿宋_GB2312" pitchFamily="1" charset="-122"/>
              </a:rPr>
              <a:t> </a:t>
            </a:r>
            <a:r>
              <a:rPr lang="en-US" altLang="zh-CN" sz="2400" b="1" dirty="0">
                <a:latin typeface="仿宋_GB2312" pitchFamily="1" charset="-122"/>
                <a:ea typeface="仿宋_GB2312" pitchFamily="1" charset="-122"/>
              </a:rPr>
              <a:t>设计阶段对备选的管网方案进行优化、斟选主管网布局同城市发展总体规划和功能分区相适应，管径大小和密度有前瞻性</a:t>
            </a:r>
            <a:endParaRPr lang="en-US" altLang="zh-CN" sz="2400" b="1" dirty="0">
              <a:latin typeface="仿宋_GB2312" pitchFamily="1" charset="-122"/>
              <a:ea typeface="仿宋_GB2312" pitchFamily="1" charset="-122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zh-CN" altLang="en-US" sz="2400" b="1" dirty="0">
                <a:latin typeface="华文中宋" pitchFamily="2" charset="-122"/>
                <a:ea typeface="华文中宋" pitchFamily="2" charset="-122"/>
              </a:rPr>
              <a:t> 料、工、费消耗</a:t>
            </a:r>
            <a:r>
              <a:rPr lang="en-US" altLang="zh-CN" sz="2400" b="1" dirty="0">
                <a:latin typeface="华文中宋" pitchFamily="2" charset="-122"/>
                <a:ea typeface="华文中宋" pitchFamily="2" charset="-122"/>
              </a:rPr>
              <a:t>——</a:t>
            </a:r>
            <a:r>
              <a:rPr lang="zh-CN" altLang="en-US" sz="2400" b="1" dirty="0">
                <a:latin typeface="华文中宋" pitchFamily="2" charset="-122"/>
                <a:ea typeface="华文中宋" pitchFamily="2" charset="-122"/>
              </a:rPr>
              <a:t>运用定额预算和作业成本法</a:t>
            </a:r>
            <a:endParaRPr lang="zh-CN" altLang="en-US" sz="2400" b="1" dirty="0">
              <a:latin typeface="华文中宋" pitchFamily="2" charset="-122"/>
              <a:ea typeface="华文中宋" pitchFamily="2" charset="-122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zh-CN" altLang="en-US" sz="2400" b="1" dirty="0">
                <a:latin typeface="华文中宋" pitchFamily="2" charset="-122"/>
                <a:ea typeface="华文中宋" pitchFamily="2" charset="-122"/>
              </a:rPr>
              <a:t> 下游成本控制：</a:t>
            </a:r>
            <a:endParaRPr lang="zh-CN" altLang="en-US" sz="2400" b="1" dirty="0">
              <a:latin typeface="华文中宋" pitchFamily="2" charset="-122"/>
              <a:ea typeface="华文中宋" pitchFamily="2" charset="-122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altLang="zh-CN" sz="2400" b="1" dirty="0">
                <a:latin typeface="华文中宋" pitchFamily="2" charset="-122"/>
                <a:ea typeface="华文中宋" pitchFamily="2" charset="-122"/>
              </a:rPr>
              <a:t>     </a:t>
            </a:r>
            <a:r>
              <a:rPr lang="zh-CN" altLang="en-US" sz="2400" b="1" dirty="0">
                <a:latin typeface="华文中宋" pitchFamily="2" charset="-122"/>
                <a:ea typeface="华文中宋" pitchFamily="2" charset="-122"/>
              </a:rPr>
              <a:t>销售和客户的服务成本</a:t>
            </a:r>
            <a:r>
              <a:rPr lang="en-US" altLang="zh-CN" sz="2400" b="1" dirty="0">
                <a:latin typeface="华文中宋" pitchFamily="2" charset="-122"/>
                <a:ea typeface="华文中宋" pitchFamily="2" charset="-122"/>
              </a:rPr>
              <a:t>——</a:t>
            </a:r>
            <a:r>
              <a:rPr lang="zh-CN" altLang="en-US" sz="2400" b="1" dirty="0">
                <a:latin typeface="华文中宋" pitchFamily="2" charset="-122"/>
                <a:ea typeface="华文中宋" pitchFamily="2" charset="-122"/>
              </a:rPr>
              <a:t>结合理财目标控制销售和管理费用。</a:t>
            </a:r>
            <a:endParaRPr lang="zh-CN" altLang="en-US" sz="2400" b="1" dirty="0"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内容占位符 2"/>
          <p:cNvSpPr>
            <a:spLocks noGrp="1"/>
          </p:cNvSpPr>
          <p:nvPr>
            <p:ph idx="1"/>
          </p:nvPr>
        </p:nvSpPr>
        <p:spPr>
          <a:xfrm>
            <a:off x="647700" y="788988"/>
            <a:ext cx="11236325" cy="5281612"/>
          </a:xfrm>
          <a:ln/>
        </p:spPr>
        <p:txBody>
          <a:bodyPr lIns="91440" tIns="45720" rIns="91440" bIns="45720" anchor="t" anchorCtr="0"/>
          <a:p>
            <a:pPr marL="0" indent="0">
              <a:lnSpc>
                <a:spcPct val="110000"/>
              </a:lnSpc>
              <a:buNone/>
            </a:pPr>
            <a:r>
              <a:rPr lang="zh-CN" altLang="en-US" sz="2400" b="1"/>
              <a:t>转变控制理念，实施前馈控制，将管理重点前移</a:t>
            </a:r>
            <a:endParaRPr lang="zh-CN" altLang="en-US" sz="2400" b="1"/>
          </a:p>
          <a:p>
            <a:pPr marL="0" indent="0">
              <a:lnSpc>
                <a:spcPct val="110000"/>
              </a:lnSpc>
              <a:buNone/>
            </a:pPr>
            <a:r>
              <a:rPr lang="zh-CN" altLang="en-US" sz="2400" b="1">
                <a:solidFill>
                  <a:srgbClr val="FF0000"/>
                </a:solidFill>
              </a:rPr>
              <a:t>现实控制</a:t>
            </a:r>
            <a:r>
              <a:rPr lang="en-US" altLang="zh-CN" sz="2400" b="1">
                <a:solidFill>
                  <a:srgbClr val="FF0000"/>
                </a:solidFill>
              </a:rPr>
              <a:t>,</a:t>
            </a:r>
            <a:r>
              <a:rPr lang="zh-CN" altLang="en-US" sz="2400" b="1"/>
              <a:t>传统控制方法，以降低负效果为特征；</a:t>
            </a:r>
            <a:endParaRPr lang="zh-CN" altLang="en-US" sz="2400" b="1"/>
          </a:p>
          <a:p>
            <a:pPr marL="0" indent="0">
              <a:lnSpc>
                <a:spcPct val="110000"/>
              </a:lnSpc>
              <a:buNone/>
            </a:pPr>
            <a:r>
              <a:rPr lang="zh-CN" altLang="en-US" sz="2400" b="1">
                <a:solidFill>
                  <a:srgbClr val="FF0000"/>
                </a:solidFill>
              </a:rPr>
              <a:t>超前控制</a:t>
            </a:r>
            <a:r>
              <a:rPr lang="en-US" altLang="zh-CN" sz="2400" b="1">
                <a:solidFill>
                  <a:srgbClr val="FF0000"/>
                </a:solidFill>
              </a:rPr>
              <a:t>,</a:t>
            </a:r>
            <a:r>
              <a:rPr lang="zh-CN" altLang="en-US" sz="2400" b="1"/>
              <a:t>预见经营中引发的因素，通过提前控制和事前合理筹划，避免不必要的开支发生，达到规避的目的，将成本控制在满意的范围内；</a:t>
            </a:r>
            <a:endParaRPr lang="zh-CN" altLang="en-US" sz="2400" b="1"/>
          </a:p>
          <a:p>
            <a:pPr marL="0" indent="0">
              <a:lnSpc>
                <a:spcPct val="110000"/>
              </a:lnSpc>
              <a:buNone/>
            </a:pPr>
            <a:r>
              <a:rPr lang="zh-CN" altLang="en-US" sz="2400" b="1">
                <a:solidFill>
                  <a:srgbClr val="FF0000"/>
                </a:solidFill>
              </a:rPr>
              <a:t>理想控制</a:t>
            </a:r>
            <a:r>
              <a:rPr lang="en-US" altLang="zh-CN" sz="2400" b="1">
                <a:solidFill>
                  <a:srgbClr val="FF0000"/>
                </a:solidFill>
              </a:rPr>
              <a:t>,</a:t>
            </a:r>
            <a:r>
              <a:rPr lang="zh-CN" altLang="en-US" sz="2400" b="1"/>
              <a:t>将现实因素达到最理想的预期状态，结合环境因素，理想状态下达到管理目标。</a:t>
            </a:r>
            <a:endParaRPr lang="zh-CN" altLang="en-US" sz="2400" b="1"/>
          </a:p>
          <a:p>
            <a:pPr marL="0" indent="0">
              <a:lnSpc>
                <a:spcPct val="110000"/>
              </a:lnSpc>
              <a:buNone/>
            </a:pPr>
            <a:r>
              <a:rPr lang="zh-CN" altLang="en-US" sz="2400" b="1"/>
              <a:t>事前控制是成本控制的发展方向。尝试从现实到超前控制的拓展，源头上控制，不仅可实现降低整体成本目的，可避免某些成本的发生。实施中，一通过对作业管理及产品设计的企划引导，将管理观念提前引入到产品设计、创新、销售各环节，对产品和服务实施动态主动性管理。通过开发资产负债管理系统，建立分析模型，达到分析预测存贷款内外部利息收支，预测利率调整后存贷款结构及由此带来的利息收支情况的目的，为事前控制的有效启动做好准备。</a:t>
            </a:r>
            <a:endParaRPr lang="zh-CN" altLang="en-US" sz="2400" b="1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AutoShape 2"/>
          <p:cNvSpPr/>
          <p:nvPr/>
        </p:nvSpPr>
        <p:spPr>
          <a:xfrm>
            <a:off x="1666875" y="428625"/>
            <a:ext cx="2160588" cy="792163"/>
          </a:xfrm>
          <a:prstGeom prst="homePlate">
            <a:avLst>
              <a:gd name="adj" fmla="val 67946"/>
            </a:avLst>
          </a:prstGeom>
          <a:solidFill>
            <a:srgbClr val="6699FF"/>
          </a:solidFill>
          <a:ln w="9525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价值链内</a:t>
            </a:r>
            <a:endParaRPr lang="zh-CN" altLang="en-US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全部成本</a:t>
            </a:r>
            <a:endParaRPr lang="zh-CN" altLang="en-US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9698" name="Text Box 3"/>
          <p:cNvSpPr txBox="1"/>
          <p:nvPr/>
        </p:nvSpPr>
        <p:spPr>
          <a:xfrm>
            <a:off x="3827463" y="428625"/>
            <a:ext cx="6653212" cy="1158875"/>
          </a:xfrm>
          <a:prstGeom prst="rect">
            <a:avLst/>
          </a:prstGeom>
          <a:noFill/>
          <a:ln w="9525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marL="88900" indent="-88900">
              <a:lnSpc>
                <a:spcPct val="110000"/>
              </a:lnSpc>
              <a:spcBef>
                <a:spcPct val="50000"/>
              </a:spcBef>
            </a:pPr>
            <a:r>
              <a:rPr lang="zh-CN" altLang="en-US" sz="2400" b="1">
                <a:latin typeface="Verdana" panose="020B0604030504040204" pitchFamily="2" charset="0"/>
                <a:ea typeface="宋体" panose="02010600030101010101" pitchFamily="2" charset="-122"/>
              </a:rPr>
              <a:t>深入到研发、供应、生产、营销及售后服务，以全面、细致地分析和控制各部门内部及部门间相互联系的成本。 </a:t>
            </a:r>
            <a:endParaRPr lang="zh-CN" altLang="en-US" sz="2400" b="1">
              <a:latin typeface="Verdana" panose="020B0604030504040204" pitchFamily="2" charset="0"/>
              <a:ea typeface="宋体" panose="02010600030101010101" pitchFamily="2" charset="-122"/>
            </a:endParaRPr>
          </a:p>
        </p:txBody>
      </p:sp>
      <p:sp>
        <p:nvSpPr>
          <p:cNvPr id="29699" name="AutoShape 4"/>
          <p:cNvSpPr/>
          <p:nvPr/>
        </p:nvSpPr>
        <p:spPr>
          <a:xfrm>
            <a:off x="1666875" y="2322513"/>
            <a:ext cx="2160588" cy="792162"/>
          </a:xfrm>
          <a:prstGeom prst="homePlate">
            <a:avLst>
              <a:gd name="adj" fmla="val 67946"/>
            </a:avLst>
          </a:prstGeom>
          <a:solidFill>
            <a:srgbClr val="6699FF"/>
          </a:solidFill>
          <a:ln w="9525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供应链内</a:t>
            </a:r>
            <a:endParaRPr lang="zh-CN" altLang="en-US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成本管理</a:t>
            </a:r>
            <a:endParaRPr lang="zh-CN" altLang="en-US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9700" name="Text Box 5"/>
          <p:cNvSpPr txBox="1"/>
          <p:nvPr/>
        </p:nvSpPr>
        <p:spPr>
          <a:xfrm>
            <a:off x="3827463" y="2097088"/>
            <a:ext cx="6653212" cy="1522412"/>
          </a:xfrm>
          <a:prstGeom prst="rect">
            <a:avLst/>
          </a:prstGeom>
          <a:noFill/>
          <a:ln w="9525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marL="88900" indent="-88900">
              <a:lnSpc>
                <a:spcPct val="110000"/>
              </a:lnSpc>
              <a:spcBef>
                <a:spcPct val="50000"/>
              </a:spcBef>
            </a:pPr>
            <a:r>
              <a:rPr lang="zh-CN" altLang="en-US" sz="1600">
                <a:latin typeface="Verdana" panose="020B0604030504040204" pitchFamily="2" charset="0"/>
                <a:ea typeface="宋体" panose="02010600030101010101" pitchFamily="2" charset="-122"/>
              </a:rPr>
              <a:t> </a:t>
            </a:r>
            <a:r>
              <a:rPr lang="zh-CN" altLang="en-US" sz="2400" b="1">
                <a:latin typeface="Verdana" panose="020B0604030504040204" pitchFamily="2" charset="0"/>
                <a:ea typeface="宋体" panose="02010600030101010101" pitchFamily="2" charset="-122"/>
              </a:rPr>
              <a:t>突破企业边界，重构相关的包括上下游企业间的成本关系，以获取整体供应链内的经济组合优势。如企业间的</a:t>
            </a:r>
            <a:r>
              <a:rPr lang="en-US" altLang="zh-CN" sz="2400" b="1">
                <a:latin typeface="Verdana" panose="020B0604030504040204" pitchFamily="2" charset="0"/>
                <a:ea typeface="宋体" panose="02010600030101010101" pitchFamily="2" charset="-122"/>
              </a:rPr>
              <a:t>EDI,</a:t>
            </a:r>
            <a:r>
              <a:rPr lang="zh-CN" altLang="en-US" sz="2400" b="1">
                <a:latin typeface="Verdana" panose="020B0604030504040204" pitchFamily="2" charset="0"/>
                <a:ea typeface="宋体" panose="02010600030101010101" pitchFamily="2" charset="-122"/>
              </a:rPr>
              <a:t>连续补充计划等。</a:t>
            </a:r>
            <a:endParaRPr lang="zh-CN" altLang="en-US" sz="2400" b="1">
              <a:latin typeface="Verdana" panose="020B0604030504040204" pitchFamily="2" charset="0"/>
              <a:ea typeface="宋体" panose="02010600030101010101" pitchFamily="2" charset="-122"/>
            </a:endParaRPr>
          </a:p>
        </p:txBody>
      </p:sp>
      <p:sp>
        <p:nvSpPr>
          <p:cNvPr id="29701" name="AutoShape 6"/>
          <p:cNvSpPr/>
          <p:nvPr/>
        </p:nvSpPr>
        <p:spPr>
          <a:xfrm>
            <a:off x="1666875" y="4592638"/>
            <a:ext cx="2160588" cy="792162"/>
          </a:xfrm>
          <a:prstGeom prst="homePlate">
            <a:avLst>
              <a:gd name="adj" fmla="val 67946"/>
            </a:avLst>
          </a:prstGeom>
          <a:solidFill>
            <a:srgbClr val="6699FF"/>
          </a:solidFill>
          <a:ln w="9525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产业链下</a:t>
            </a:r>
            <a:endParaRPr lang="zh-CN" altLang="en-US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成本管理</a:t>
            </a:r>
            <a:endParaRPr lang="zh-CN" altLang="en-US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9702" name="Text Box 7"/>
          <p:cNvSpPr txBox="1"/>
          <p:nvPr/>
        </p:nvSpPr>
        <p:spPr>
          <a:xfrm>
            <a:off x="3827463" y="4354513"/>
            <a:ext cx="6653212" cy="1635125"/>
          </a:xfrm>
          <a:prstGeom prst="rect">
            <a:avLst/>
          </a:prstGeom>
          <a:noFill/>
          <a:ln w="9525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marL="88900" indent="-88900">
              <a:lnSpc>
                <a:spcPct val="110000"/>
              </a:lnSpc>
              <a:spcBef>
                <a:spcPct val="50000"/>
              </a:spcBef>
            </a:pPr>
            <a:r>
              <a:rPr lang="zh-CN" altLang="en-US" sz="1600">
                <a:latin typeface="Verdana" panose="020B0604030504040204" pitchFamily="2" charset="0"/>
                <a:ea typeface="宋体" panose="02010600030101010101" pitchFamily="2" charset="-122"/>
              </a:rPr>
              <a:t> </a:t>
            </a:r>
            <a:r>
              <a:rPr lang="zh-CN" altLang="en-US" sz="2400" b="1">
                <a:latin typeface="Verdana" panose="020B0604030504040204" pitchFamily="2" charset="0"/>
                <a:ea typeface="宋体" panose="02010600030101010101" pitchFamily="2" charset="-122"/>
              </a:rPr>
              <a:t>对行业状况分析，对竞争对手的的成本资讯进行推测与判断，找成本差距，重塑成本与竞争优势。 </a:t>
            </a:r>
            <a:endParaRPr lang="zh-CN" altLang="en-US" sz="2400" b="1">
              <a:latin typeface="Verdana" panose="020B06040305040402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fade/>
    <p:sndAc>
      <p:stSnd>
        <p:snd r:embed="rId1" name="camera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1" name="图片 215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68413" y="53975"/>
            <a:ext cx="9615487" cy="3573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413" y="3305175"/>
            <a:ext cx="9442450" cy="34115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文本占位符 26625"/>
          <p:cNvSpPr>
            <a:spLocks noGrp="1"/>
          </p:cNvSpPr>
          <p:nvPr>
            <p:ph sz="half" idx="1"/>
          </p:nvPr>
        </p:nvSpPr>
        <p:spPr>
          <a:xfrm>
            <a:off x="1425575" y="403225"/>
            <a:ext cx="9929813" cy="6194425"/>
          </a:xfrm>
        </p:spPr>
        <p:txBody>
          <a:bodyPr/>
          <a:p>
            <a:pPr marL="0" marR="0" indent="0" algn="l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800" b="1" i="0" u="none" strike="noStrike" kern="1200" cap="none" spc="0" normalizeH="0" baseline="0" noProof="1" dirty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  <a:cs typeface="+mn-cs"/>
              </a:rPr>
              <a:t>4</a:t>
            </a:r>
            <a:r>
              <a:rPr kumimoji="0" lang="zh-CN" altLang="en-US" sz="2800" b="1" i="0" u="none" strike="noStrike" kern="1200" cap="none" spc="0" normalizeH="0" baseline="0" noProof="1" dirty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  <a:cs typeface="+mn-cs"/>
              </a:rPr>
              <a:t>、建立全员成本费用控制理念</a:t>
            </a:r>
            <a:endParaRPr kumimoji="0" lang="zh-CN" altLang="en-US" sz="2800" b="1" i="0" u="none" strike="noStrike" kern="1200" cap="none" spc="0" normalizeH="0" baseline="0" noProof="1" dirty="0">
              <a:solidFill>
                <a:schemeClr val="tx1"/>
              </a:solidFill>
              <a:latin typeface="华文中宋" pitchFamily="2" charset="-122"/>
              <a:ea typeface="华文中宋" pitchFamily="2" charset="-122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800" b="1" i="0" u="none" strike="noStrike" kern="1200" cap="none" spc="0" normalizeH="0" baseline="0" noProof="1" dirty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  <a:cs typeface="+mn-cs"/>
              </a:rPr>
              <a:t>成本费用控制需建立责任中心，指标分解，全员参与。</a:t>
            </a:r>
            <a:endParaRPr kumimoji="0" lang="zh-CN" altLang="en-US" sz="2800" b="1" i="0" u="none" strike="noStrike" kern="1200" cap="none" spc="0" normalizeH="0" baseline="0" noProof="1" dirty="0">
              <a:solidFill>
                <a:schemeClr val="tx1"/>
              </a:solidFill>
              <a:latin typeface="华文中宋" pitchFamily="2" charset="-122"/>
              <a:ea typeface="华文中宋" pitchFamily="2" charset="-122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800" b="1" i="0" u="none" strike="noStrike" kern="1200" cap="none" spc="0" normalizeH="0" baseline="0" noProof="1" dirty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  <a:cs typeface="+mn-cs"/>
              </a:rPr>
              <a:t>1</a:t>
            </a:r>
            <a:r>
              <a:rPr kumimoji="0" lang="zh-CN" altLang="en-US" sz="2800" b="1" i="0" u="none" strike="noStrike" kern="1200" cap="none" spc="0" normalizeH="0" baseline="0" noProof="1" dirty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  <a:cs typeface="+mn-cs"/>
              </a:rPr>
              <a:t>）戴尔要求每个员工有这样的观念：控制费用和控制质量一样，从商业活动的最上游开始并贯穿整个过程。</a:t>
            </a:r>
            <a:endParaRPr kumimoji="0" lang="zh-CN" altLang="en-US" sz="2800" b="1" i="0" u="none" strike="noStrike" kern="1200" cap="none" spc="0" normalizeH="0" baseline="0" noProof="1" dirty="0">
              <a:solidFill>
                <a:schemeClr val="tx1"/>
              </a:solidFill>
              <a:latin typeface="华文中宋" pitchFamily="2" charset="-122"/>
              <a:ea typeface="华文中宋" pitchFamily="2" charset="-122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800" b="1" i="0" u="none" strike="noStrike" kern="1200" cap="none" spc="0" normalizeH="0" baseline="0" noProof="1" dirty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  <a:cs typeface="+mn-cs"/>
              </a:rPr>
              <a:t>2</a:t>
            </a:r>
            <a:r>
              <a:rPr kumimoji="0" lang="zh-CN" altLang="en-US" sz="2800" b="1" i="0" u="none" strike="noStrike" kern="1200" cap="none" spc="0" normalizeH="0" baseline="0" noProof="1" dirty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  <a:cs typeface="+mn-cs"/>
              </a:rPr>
              <a:t>）美菱模式“人人参与”成本，个个追求效益</a:t>
            </a:r>
            <a:endParaRPr kumimoji="0" lang="zh-CN" altLang="en-US" sz="2800" b="1" i="0" u="none" strike="noStrike" kern="1200" cap="none" spc="0" normalizeH="0" baseline="0" noProof="1" dirty="0">
              <a:solidFill>
                <a:schemeClr val="tx1"/>
              </a:solidFill>
              <a:effectLst>
                <a:outerShdw blurRad="38100" dist="38100" dir="2700000">
                  <a:srgbClr val="000000"/>
                </a:outerShdw>
              </a:effectLst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文本占位符 31745"/>
          <p:cNvSpPr>
            <a:spLocks noGrp="1"/>
          </p:cNvSpPr>
          <p:nvPr>
            <p:ph sz="half" idx="1"/>
          </p:nvPr>
        </p:nvSpPr>
        <p:spPr>
          <a:xfrm>
            <a:off x="1919288" y="404813"/>
            <a:ext cx="8466137" cy="6335712"/>
          </a:xfrm>
          <a:ln/>
        </p:spPr>
        <p:txBody>
          <a:bodyPr lIns="91440" tIns="45720" rIns="91440" bIns="45720" anchor="t" anchorCtr="0"/>
          <a:p>
            <a:pPr marL="0" indent="0">
              <a:lnSpc>
                <a:spcPct val="13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zh-CN" altLang="en-US" b="1" dirty="0"/>
              <a:t>5.成本不是靠省出来的---业务可降低成本</a:t>
            </a:r>
            <a:endParaRPr lang="zh-CN" altLang="en-US" b="1" dirty="0"/>
          </a:p>
          <a:p>
            <a:pPr marL="0" indent="0">
              <a:lnSpc>
                <a:spcPct val="130000"/>
              </a:lnSpc>
              <a:buClrTx/>
              <a:buSzTx/>
              <a:buFont typeface="Arial" panose="020B0604020202020204" pitchFamily="34" charset="0"/>
            </a:pPr>
            <a:r>
              <a:rPr lang="zh-CN" altLang="en-US" b="1" dirty="0"/>
              <a:t>适度规模可以........</a:t>
            </a:r>
            <a:endParaRPr lang="zh-CN" altLang="en-US" b="1" dirty="0"/>
          </a:p>
          <a:p>
            <a:pPr marL="0" indent="0">
              <a:lnSpc>
                <a:spcPct val="13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zh-CN" altLang="en-US" b="1" dirty="0"/>
              <a:t>        稀释固定成本,杠杆降成本</a:t>
            </a:r>
            <a:endParaRPr lang="zh-CN" altLang="en-US" b="1" dirty="0"/>
          </a:p>
          <a:p>
            <a:pPr marL="0" indent="0">
              <a:lnSpc>
                <a:spcPct val="13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zh-CN" altLang="en-US" b="1" dirty="0"/>
              <a:t>        分摊行政成本</a:t>
            </a:r>
            <a:endParaRPr lang="zh-CN" altLang="en-US" b="1" dirty="0"/>
          </a:p>
          <a:p>
            <a:pPr marL="0" indent="0">
              <a:lnSpc>
                <a:spcPct val="13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zh-CN" altLang="en-US" b="1" dirty="0"/>
              <a:t>        节约采购成本—集中采购</a:t>
            </a:r>
            <a:endParaRPr lang="zh-CN" altLang="en-US" b="1" dirty="0"/>
          </a:p>
          <a:p>
            <a:pPr marL="0" indent="0">
              <a:lnSpc>
                <a:spcPct val="13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zh-CN" altLang="en-US" b="1" dirty="0"/>
              <a:t>        降低融资成本—降低经营风险</a:t>
            </a:r>
            <a:endParaRPr lang="zh-CN" altLang="en-US" b="1" dirty="0"/>
          </a:p>
          <a:p>
            <a:pPr marL="0" indent="0">
              <a:lnSpc>
                <a:spcPct val="13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zh-CN" altLang="en-US" b="1" dirty="0"/>
              <a:t>       节省营销费用</a:t>
            </a:r>
            <a:endParaRPr lang="zh-CN" altLang="en-US" b="1" dirty="0"/>
          </a:p>
          <a:p>
            <a:pPr marL="0" indent="0">
              <a:lnSpc>
                <a:spcPct val="13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zh-CN" altLang="en-US" b="1" dirty="0"/>
              <a:t>        形成专业优势</a:t>
            </a:r>
            <a:endParaRPr lang="zh-CN" altLang="en-US" b="1" dirty="0"/>
          </a:p>
          <a:p>
            <a:pPr marL="0" indent="0">
              <a:lnSpc>
                <a:spcPct val="13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zh-CN" altLang="en-US" b="1" dirty="0"/>
              <a:t>规模成本的底线：弥补变动成本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文本占位符 32769"/>
          <p:cNvSpPr>
            <a:spLocks noGrp="1"/>
          </p:cNvSpPr>
          <p:nvPr>
            <p:ph sz="half" idx="1"/>
          </p:nvPr>
        </p:nvSpPr>
        <p:spPr>
          <a:xfrm>
            <a:off x="825500" y="296863"/>
            <a:ext cx="8393113" cy="5616575"/>
          </a:xfrm>
          <a:ln/>
        </p:spPr>
        <p:txBody>
          <a:bodyPr lIns="91440" tIns="45720" rIns="91440" bIns="45720" anchor="t" anchorCtr="0"/>
          <a:p>
            <a:pPr marL="0" indent="0">
              <a:lnSpc>
                <a:spcPct val="17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zh-CN" altLang="en-US" b="1" dirty="0"/>
              <a:t>1）不要忽略机会成本—选择决策方案</a:t>
            </a:r>
            <a:endParaRPr lang="zh-CN" altLang="en-US" b="1" dirty="0"/>
          </a:p>
          <a:p>
            <a:pPr marL="0" indent="0">
              <a:lnSpc>
                <a:spcPct val="17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zh-CN" altLang="en-US" b="1" dirty="0"/>
              <a:t>2）边际利润获取是成本管控的一个尺度</a:t>
            </a:r>
            <a:endParaRPr lang="zh-CN" altLang="en-US" b="1" dirty="0"/>
          </a:p>
          <a:p>
            <a:pPr marL="0" indent="0">
              <a:lnSpc>
                <a:spcPct val="17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zh-CN" altLang="en-US" b="1" dirty="0"/>
              <a:t>3）小公司的大公司病的防治</a:t>
            </a:r>
            <a:endParaRPr lang="zh-CN" altLang="en-US" b="1" dirty="0"/>
          </a:p>
          <a:p>
            <a:pPr marL="0" indent="0">
              <a:lnSpc>
                <a:spcPct val="17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zh-CN" altLang="en-US" b="1" dirty="0"/>
              <a:t>4）立足现有条件来管理成本</a:t>
            </a:r>
            <a:endParaRPr lang="zh-CN" altLang="en-US" b="1" dirty="0"/>
          </a:p>
        </p:txBody>
      </p:sp>
      <p:pic>
        <p:nvPicPr>
          <p:cNvPr id="33794" name="图片 3379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99288" y="296863"/>
            <a:ext cx="5030787" cy="62341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4818" name="表格 34817"/>
          <p:cNvGraphicFramePr/>
          <p:nvPr/>
        </p:nvGraphicFramePr>
        <p:xfrm>
          <a:off x="1131888" y="981075"/>
          <a:ext cx="10439400" cy="5616575"/>
        </p:xfrm>
        <a:graphic>
          <a:graphicData uri="http://schemas.openxmlformats.org/drawingml/2006/table">
            <a:tbl>
              <a:tblPr/>
              <a:tblGrid>
                <a:gridCol w="398780"/>
                <a:gridCol w="901700"/>
                <a:gridCol w="1929130"/>
                <a:gridCol w="3767455"/>
                <a:gridCol w="1563370"/>
                <a:gridCol w="1878330"/>
              </a:tblGrid>
              <a:tr h="44450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序</a:t>
                      </a:r>
                      <a:endParaRPr lang="zh-CN" altLang="en-US" sz="16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 </a:t>
                      </a:r>
                      <a:r>
                        <a:rPr lang="zh-CN" altLang="en-US" sz="18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要点</a:t>
                      </a:r>
                      <a:endParaRPr lang="zh-CN" altLang="en-US" sz="1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8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控制什么</a:t>
                      </a:r>
                      <a:endParaRPr lang="zh-CN" altLang="en-US" sz="1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8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怎么控制</a:t>
                      </a:r>
                      <a:endParaRPr lang="zh-CN" altLang="en-US" sz="1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8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谁来控制</a:t>
                      </a:r>
                      <a:endParaRPr lang="zh-CN" altLang="en-US" sz="1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8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备查文件</a:t>
                      </a:r>
                      <a:endParaRPr lang="zh-CN" altLang="en-US" sz="1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975">
                <a:tc rowSpan="4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en-US" altLang="zh-CN" sz="14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lvl="0" indent="0">
                        <a:buNone/>
                      </a:pPr>
                      <a:endParaRPr lang="en-US" altLang="zh-CN" sz="14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en-US" altLang="zh-CN" sz="14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1</a:t>
                      </a:r>
                      <a:endParaRPr lang="zh-CN" altLang="en-US" sz="14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en-US" altLang="zh-CN" sz="16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lvl="0" indent="0">
                        <a:buNone/>
                      </a:pPr>
                      <a:endParaRPr lang="en-US" altLang="zh-CN" sz="16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sz="16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产品设计</a:t>
                      </a:r>
                      <a:endParaRPr lang="zh-CN" altLang="en-US" sz="16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目标售价</a:t>
                      </a:r>
                      <a:endParaRPr lang="zh-CN" altLang="en-US" sz="16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sz="16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目标成本</a:t>
                      </a:r>
                      <a:endParaRPr lang="zh-CN" altLang="en-US" sz="16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按部件、零件、外购、外协分解细化，汇制成表　</a:t>
                      </a:r>
                      <a:endParaRPr lang="zh-CN" altLang="en-US" sz="16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en-US" altLang="zh-CN" sz="16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sz="16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设计、技术、工艺、财会协调。事先与采购供应联络</a:t>
                      </a:r>
                      <a:endParaRPr lang="zh-CN" altLang="en-US" sz="16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en-US" altLang="zh-CN" sz="16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lvl="0" indent="0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6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国家、行业标准无相应文件参照惯例</a:t>
                      </a:r>
                      <a:endParaRPr lang="zh-CN" altLang="en-US" sz="16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零部件标准化</a:t>
                      </a:r>
                      <a:endParaRPr lang="zh-CN" altLang="en-US" sz="16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国家、行业、通用性标准</a:t>
                      </a:r>
                      <a:endParaRPr lang="zh-CN" altLang="en-US" sz="16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633412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材料通用性、便利性选型</a:t>
                      </a:r>
                      <a:endParaRPr lang="zh-CN" altLang="en-US" sz="16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尽量少采用难采购、价高</a:t>
                      </a:r>
                      <a:endParaRPr lang="zh-CN" altLang="en-US" sz="16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366713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最佳性价比</a:t>
                      </a:r>
                      <a:endParaRPr lang="zh-CN" altLang="en-US" sz="16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价值工程导向</a:t>
                      </a:r>
                      <a:endParaRPr lang="zh-CN" altLang="en-US" sz="16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687387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4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2</a:t>
                      </a:r>
                      <a:endParaRPr lang="zh-CN" altLang="en-US" sz="14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合同签订</a:t>
                      </a:r>
                      <a:endParaRPr lang="zh-CN" altLang="en-US" sz="16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合法性及内容审核</a:t>
                      </a:r>
                      <a:endParaRPr lang="zh-CN" altLang="en-US" sz="16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不与合同法冲突</a:t>
                      </a:r>
                      <a:endParaRPr lang="zh-CN" altLang="en-US" sz="16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sz="16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最大利己性和可接受性</a:t>
                      </a:r>
                      <a:endParaRPr lang="zh-CN" altLang="en-US" sz="16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合同评审组</a:t>
                      </a:r>
                      <a:endParaRPr lang="zh-CN" altLang="en-US" sz="16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合同法及相关法规</a:t>
                      </a:r>
                      <a:endParaRPr lang="zh-CN" altLang="en-US" sz="16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 rowSpan="4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en-US" altLang="zh-CN" sz="14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lvl="0" indent="0">
                        <a:buNone/>
                      </a:pPr>
                      <a:endParaRPr lang="en-US" altLang="zh-CN" sz="14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lvl="0" indent="0">
                        <a:buNone/>
                      </a:pPr>
                      <a:endParaRPr lang="en-US" altLang="zh-CN" sz="14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en-US" altLang="zh-CN" sz="14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3</a:t>
                      </a:r>
                      <a:endParaRPr lang="zh-CN" altLang="en-US" sz="14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　</a:t>
                      </a:r>
                      <a:endParaRPr lang="zh-CN" altLang="en-US" sz="16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lvl="0" indent="0">
                        <a:buNone/>
                      </a:pPr>
                      <a:endParaRPr lang="zh-CN" altLang="en-US" sz="16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sz="16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　</a:t>
                      </a:r>
                      <a:endParaRPr lang="zh-CN" altLang="en-US" sz="16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sz="16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采购</a:t>
                      </a:r>
                      <a:endParaRPr lang="zh-CN" altLang="en-US" sz="16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供应方选择</a:t>
                      </a:r>
                      <a:endParaRPr lang="zh-CN" altLang="en-US" sz="16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合格供方内或可靠论证后</a:t>
                      </a:r>
                      <a:endParaRPr lang="zh-CN" altLang="en-US" sz="16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en-US" altLang="zh-CN" sz="16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sz="16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　供应部</a:t>
                      </a:r>
                      <a:endParaRPr lang="zh-CN" altLang="en-US" sz="16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供方评定表</a:t>
                      </a:r>
                      <a:endParaRPr lang="zh-CN" altLang="en-US" sz="16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交货和质量的可靠性</a:t>
                      </a:r>
                      <a:endParaRPr lang="zh-CN" altLang="en-US" sz="16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合同执行情况跟踪，异常后立即采取措施</a:t>
                      </a:r>
                      <a:endParaRPr lang="zh-CN" altLang="en-US" sz="16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原料检验规程</a:t>
                      </a:r>
                      <a:endParaRPr lang="zh-CN" altLang="en-US" sz="16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sz="16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合同执行记录</a:t>
                      </a:r>
                      <a:endParaRPr lang="zh-CN" altLang="en-US" sz="16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975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采购数量　</a:t>
                      </a:r>
                      <a:endParaRPr lang="zh-CN" altLang="en-US" sz="16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不提前、不缺货、不压库</a:t>
                      </a:r>
                      <a:endParaRPr lang="zh-CN" altLang="en-US" sz="1600" b="1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与生产需要同步3J</a:t>
                      </a:r>
                      <a:endParaRPr lang="zh-CN" altLang="en-US" sz="1600" b="1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　供应部</a:t>
                      </a:r>
                      <a:endParaRPr lang="zh-CN" altLang="en-US" sz="16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与生产部沟通掌握进度</a:t>
                      </a:r>
                      <a:endParaRPr lang="zh-CN" altLang="en-US" sz="16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货款结算</a:t>
                      </a:r>
                      <a:endParaRPr lang="zh-CN" altLang="en-US" sz="16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分期、延缓付款</a:t>
                      </a:r>
                      <a:endParaRPr lang="zh-CN" altLang="en-US" sz="16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lvl="0" indent="0">
                        <a:buNone/>
                      </a:pPr>
                      <a:endParaRPr lang="zh-CN" altLang="en-US" sz="16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供应、财务</a:t>
                      </a:r>
                      <a:endParaRPr lang="zh-CN" altLang="en-US" sz="16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以互利合作为前提</a:t>
                      </a:r>
                      <a:endParaRPr lang="zh-CN" altLang="en-US" sz="16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878" name="文本框 34878"/>
          <p:cNvSpPr txBox="1"/>
          <p:nvPr/>
        </p:nvSpPr>
        <p:spPr>
          <a:xfrm>
            <a:off x="3503613" y="333375"/>
            <a:ext cx="6337300" cy="7064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4000" b="1" dirty="0">
                <a:latin typeface="Times New Roman" panose="02020603050405020304" pitchFamily="18" charset="0"/>
                <a:ea typeface="华文行楷" pitchFamily="2" charset="-122"/>
              </a:rPr>
              <a:t>二、</a:t>
            </a:r>
            <a:r>
              <a:rPr lang="zh-CN" altLang="en-US" sz="4000" b="1" dirty="0">
                <a:latin typeface="Calibri" panose="020F0502020204030204" charset="0"/>
                <a:ea typeface="华文行楷" pitchFamily="2" charset="-122"/>
              </a:rPr>
              <a:t>降本增效措施</a:t>
            </a:r>
            <a:r>
              <a:rPr lang="zh-CN" altLang="en-US" sz="4000" b="1" dirty="0">
                <a:latin typeface="仿宋_GB2312" pitchFamily="1" charset="-122"/>
                <a:ea typeface="仿宋_GB2312" pitchFamily="1" charset="-122"/>
              </a:rPr>
              <a:t> </a:t>
            </a:r>
            <a:endParaRPr lang="zh-CN" altLang="en-US" sz="4000" b="1" dirty="0">
              <a:latin typeface="Times New Roman" panose="02020603050405020304" pitchFamily="18" charset="0"/>
              <a:ea typeface="华文行楷" pitchFamily="2" charset="-122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5842" name="表格 35841"/>
          <p:cNvGraphicFramePr/>
          <p:nvPr/>
        </p:nvGraphicFramePr>
        <p:xfrm>
          <a:off x="325438" y="0"/>
          <a:ext cx="11636375" cy="6859588"/>
        </p:xfrm>
        <a:graphic>
          <a:graphicData uri="http://schemas.openxmlformats.org/drawingml/2006/table">
            <a:tbl>
              <a:tblPr/>
              <a:tblGrid>
                <a:gridCol w="430530"/>
                <a:gridCol w="1105535"/>
                <a:gridCol w="1730375"/>
                <a:gridCol w="3665220"/>
                <a:gridCol w="2441575"/>
                <a:gridCol w="2263140"/>
              </a:tblGrid>
              <a:tr h="475615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8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序</a:t>
                      </a:r>
                      <a:endParaRPr lang="zh-CN" altLang="en-US" sz="1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lnSpc>
                          <a:spcPct val="90000"/>
                        </a:lnSpc>
                        <a:buNone/>
                      </a:pPr>
                      <a:r>
                        <a:rPr lang="en-US" altLang="zh-CN" sz="18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 </a:t>
                      </a:r>
                      <a:r>
                        <a:rPr lang="zh-CN" altLang="en-US" sz="18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要点</a:t>
                      </a:r>
                      <a:endParaRPr lang="zh-CN" altLang="en-US" sz="1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8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控制什么</a:t>
                      </a:r>
                      <a:endParaRPr lang="zh-CN" altLang="en-US" sz="1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8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怎么控制</a:t>
                      </a:r>
                      <a:endParaRPr lang="zh-CN" altLang="en-US" sz="1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8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谁来控制</a:t>
                      </a:r>
                      <a:endParaRPr lang="zh-CN" altLang="en-US" sz="1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8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备查文件</a:t>
                      </a:r>
                      <a:endParaRPr lang="zh-CN" altLang="en-US" sz="1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311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lnSpc>
                          <a:spcPct val="90000"/>
                        </a:lnSpc>
                        <a:buNone/>
                      </a:pPr>
                      <a:r>
                        <a:rPr lang="en-US" altLang="zh-CN" sz="18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4</a:t>
                      </a:r>
                      <a:endParaRPr lang="zh-CN" altLang="en-US" sz="1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8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运输</a:t>
                      </a:r>
                      <a:endParaRPr lang="zh-CN" altLang="en-US" sz="1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8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运输方式</a:t>
                      </a:r>
                      <a:endParaRPr lang="zh-CN" altLang="en-US" sz="1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8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减少自备车，尽量委托第三方</a:t>
                      </a:r>
                      <a:endParaRPr lang="zh-CN" altLang="en-US" sz="1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8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行政部</a:t>
                      </a:r>
                      <a:endParaRPr lang="zh-CN" altLang="en-US" sz="1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8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委托协议</a:t>
                      </a:r>
                      <a:endParaRPr lang="zh-CN" altLang="en-US" sz="1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88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lnSpc>
                          <a:spcPct val="90000"/>
                        </a:lnSpc>
                        <a:buNone/>
                      </a:pPr>
                      <a:endParaRPr lang="zh-CN" altLang="en-US" sz="1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lnSpc>
                          <a:spcPct val="90000"/>
                        </a:lnSpc>
                        <a:buNone/>
                      </a:pPr>
                      <a:endParaRPr lang="zh-CN" altLang="en-US" sz="1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8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运输费用</a:t>
                      </a:r>
                      <a:endParaRPr lang="zh-CN" altLang="en-US" sz="1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8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降低吨公里费用</a:t>
                      </a:r>
                      <a:endParaRPr lang="zh-CN" altLang="en-US" sz="1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8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　行政、财务</a:t>
                      </a:r>
                      <a:endParaRPr lang="zh-CN" altLang="en-US" sz="1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8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价格核算表</a:t>
                      </a:r>
                      <a:endParaRPr lang="zh-CN" altLang="en-US" sz="1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561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lnSpc>
                          <a:spcPct val="90000"/>
                        </a:lnSpc>
                        <a:buNone/>
                      </a:pPr>
                      <a:r>
                        <a:rPr lang="en-US" altLang="zh-CN" sz="18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5</a:t>
                      </a:r>
                      <a:endParaRPr lang="zh-CN" altLang="en-US" sz="1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8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生产</a:t>
                      </a:r>
                      <a:endParaRPr lang="zh-CN" altLang="en-US" sz="1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8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材料消耗</a:t>
                      </a:r>
                      <a:endParaRPr lang="zh-CN" altLang="en-US" sz="1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8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材料定额，领料改送料</a:t>
                      </a:r>
                      <a:endParaRPr lang="zh-CN" altLang="en-US" sz="1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8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生产部</a:t>
                      </a:r>
                      <a:endParaRPr lang="zh-CN" altLang="en-US" sz="1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8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材料定额表</a:t>
                      </a:r>
                      <a:endParaRPr lang="zh-CN" altLang="en-US" sz="1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51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lnSpc>
                          <a:spcPct val="90000"/>
                        </a:lnSpc>
                        <a:buNone/>
                      </a:pPr>
                      <a:endParaRPr lang="zh-CN" altLang="en-US" sz="1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lnSpc>
                          <a:spcPct val="90000"/>
                        </a:lnSpc>
                        <a:buNone/>
                      </a:pPr>
                      <a:endParaRPr lang="zh-CN" altLang="en-US" sz="1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8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劳动时间</a:t>
                      </a:r>
                      <a:endParaRPr lang="zh-CN" altLang="en-US" sz="1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8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工时定额</a:t>
                      </a:r>
                      <a:endParaRPr lang="zh-CN" altLang="en-US" sz="1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8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技术、工艺部</a:t>
                      </a:r>
                      <a:endParaRPr lang="zh-CN" altLang="en-US" sz="1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8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工时定额表</a:t>
                      </a:r>
                      <a:endParaRPr lang="zh-CN" altLang="en-US" sz="1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lnSpc>
                          <a:spcPct val="90000"/>
                        </a:lnSpc>
                        <a:buNone/>
                      </a:pPr>
                      <a:endParaRPr lang="zh-CN" altLang="en-US" sz="1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lnSpc>
                          <a:spcPct val="90000"/>
                        </a:lnSpc>
                        <a:buNone/>
                      </a:pPr>
                      <a:endParaRPr lang="zh-CN" altLang="en-US" sz="1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8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工序操作</a:t>
                      </a:r>
                      <a:endParaRPr lang="zh-CN" altLang="en-US" sz="1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8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作业标准化</a:t>
                      </a:r>
                      <a:endParaRPr lang="zh-CN" altLang="en-US" sz="1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8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生产部</a:t>
                      </a:r>
                      <a:endParaRPr lang="zh-CN" altLang="en-US" sz="1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8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作业指导书</a:t>
                      </a:r>
                      <a:endParaRPr lang="zh-CN" altLang="en-US" sz="1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835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lnSpc>
                          <a:spcPct val="90000"/>
                        </a:lnSpc>
                        <a:buNone/>
                      </a:pPr>
                      <a:endParaRPr lang="zh-CN" altLang="en-US" sz="1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lnSpc>
                          <a:spcPct val="90000"/>
                        </a:lnSpc>
                        <a:buNone/>
                      </a:pPr>
                      <a:endParaRPr lang="zh-CN" altLang="en-US" sz="1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8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在制品数量</a:t>
                      </a:r>
                      <a:endParaRPr lang="zh-CN" altLang="en-US" sz="1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8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手持标准化</a:t>
                      </a:r>
                      <a:endParaRPr lang="zh-CN" altLang="en-US" sz="1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8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生产部</a:t>
                      </a:r>
                      <a:endParaRPr lang="zh-CN" altLang="en-US" sz="1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8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工艺单</a:t>
                      </a:r>
                      <a:endParaRPr lang="zh-CN" altLang="en-US" sz="1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561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lnSpc>
                          <a:spcPct val="90000"/>
                        </a:lnSpc>
                        <a:buNone/>
                      </a:pPr>
                      <a:endParaRPr lang="zh-CN" altLang="en-US" sz="1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lnSpc>
                          <a:spcPct val="90000"/>
                        </a:lnSpc>
                        <a:buNone/>
                      </a:pPr>
                      <a:endParaRPr lang="zh-CN" altLang="en-US" sz="1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8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工具消耗</a:t>
                      </a:r>
                      <a:endParaRPr lang="zh-CN" altLang="en-US" sz="1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8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工具定额</a:t>
                      </a:r>
                      <a:endParaRPr lang="zh-CN" altLang="en-US" sz="1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8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生产部</a:t>
                      </a:r>
                      <a:endParaRPr lang="zh-CN" altLang="en-US" sz="1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8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工具消耗定额</a:t>
                      </a:r>
                      <a:endParaRPr lang="zh-CN" altLang="en-US" sz="1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265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lnSpc>
                          <a:spcPct val="90000"/>
                        </a:lnSpc>
                        <a:buNone/>
                      </a:pPr>
                      <a:endParaRPr lang="zh-CN" altLang="en-US" sz="1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lnSpc>
                          <a:spcPct val="90000"/>
                        </a:lnSpc>
                        <a:buNone/>
                      </a:pPr>
                      <a:endParaRPr lang="zh-CN" altLang="en-US" sz="1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8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动力消耗</a:t>
                      </a:r>
                      <a:endParaRPr lang="zh-CN" altLang="en-US" sz="1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8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单位消耗定额</a:t>
                      </a:r>
                      <a:endParaRPr lang="zh-CN" altLang="en-US" sz="1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8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生产部</a:t>
                      </a:r>
                      <a:endParaRPr lang="zh-CN" altLang="en-US" sz="1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8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消耗定额表</a:t>
                      </a:r>
                      <a:endParaRPr lang="zh-CN" altLang="en-US" sz="1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561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lnSpc>
                          <a:spcPct val="90000"/>
                        </a:lnSpc>
                        <a:buNone/>
                      </a:pPr>
                      <a:endParaRPr lang="zh-CN" altLang="en-US" sz="1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lnSpc>
                          <a:spcPct val="90000"/>
                        </a:lnSpc>
                        <a:buNone/>
                      </a:pPr>
                      <a:endParaRPr lang="zh-CN" altLang="en-US" sz="1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8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作业人员</a:t>
                      </a:r>
                      <a:endParaRPr lang="zh-CN" altLang="en-US" sz="1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8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培养多能工</a:t>
                      </a:r>
                      <a:endParaRPr lang="zh-CN" altLang="en-US" sz="1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8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生产部</a:t>
                      </a:r>
                      <a:endParaRPr lang="zh-CN" altLang="en-US" sz="1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8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五星员工评议</a:t>
                      </a:r>
                      <a:endParaRPr lang="zh-CN" altLang="en-US" sz="1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lnSpc>
                          <a:spcPct val="90000"/>
                        </a:lnSpc>
                        <a:buNone/>
                      </a:pPr>
                      <a:r>
                        <a:rPr lang="en-US" altLang="zh-CN" sz="18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6</a:t>
                      </a:r>
                      <a:endParaRPr lang="zh-CN" altLang="en-US" sz="1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8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包装</a:t>
                      </a:r>
                      <a:endParaRPr lang="zh-CN" altLang="en-US" sz="1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8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包装材料</a:t>
                      </a:r>
                      <a:endParaRPr lang="zh-CN" altLang="en-US" sz="1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8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适用性，避免过度包装</a:t>
                      </a:r>
                      <a:endParaRPr lang="zh-CN" altLang="en-US" sz="1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8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营销、供应</a:t>
                      </a:r>
                      <a:endParaRPr lang="zh-CN" altLang="en-US" sz="1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8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包装审核表</a:t>
                      </a:r>
                      <a:endParaRPr lang="zh-CN" altLang="en-US" sz="1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835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lnSpc>
                          <a:spcPct val="90000"/>
                        </a:lnSpc>
                        <a:buNone/>
                      </a:pPr>
                      <a:endParaRPr lang="zh-CN" altLang="en-US" sz="1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lnSpc>
                          <a:spcPct val="90000"/>
                        </a:lnSpc>
                        <a:buNone/>
                      </a:pPr>
                      <a:endParaRPr lang="zh-CN" altLang="en-US" sz="1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8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包装品数量</a:t>
                      </a:r>
                      <a:endParaRPr lang="zh-CN" altLang="en-US" sz="1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8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适量性，多批次小量化</a:t>
                      </a:r>
                      <a:endParaRPr lang="zh-CN" altLang="en-US" sz="1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8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营销、供应</a:t>
                      </a:r>
                      <a:endParaRPr lang="zh-CN" altLang="en-US" sz="1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algn="ctr">
                        <a:lnSpc>
                          <a:spcPct val="90000"/>
                        </a:lnSpc>
                        <a:buNone/>
                      </a:pPr>
                      <a:endParaRPr lang="zh-CN" altLang="en-US" sz="1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88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lnSpc>
                          <a:spcPct val="90000"/>
                        </a:lnSpc>
                        <a:buNone/>
                      </a:pPr>
                      <a:r>
                        <a:rPr lang="en-US" altLang="zh-CN" sz="18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7</a:t>
                      </a:r>
                      <a:endParaRPr lang="zh-CN" altLang="en-US" sz="1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8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贮存</a:t>
                      </a:r>
                      <a:endParaRPr lang="zh-CN" altLang="en-US" sz="1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8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贮存量</a:t>
                      </a:r>
                      <a:endParaRPr lang="zh-CN" altLang="en-US" sz="1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8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不多不少，不早不迟</a:t>
                      </a:r>
                      <a:endParaRPr lang="zh-CN" altLang="en-US" sz="1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8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供应部</a:t>
                      </a:r>
                      <a:endParaRPr lang="zh-CN" altLang="en-US" sz="1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8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采购计划</a:t>
                      </a:r>
                      <a:endParaRPr lang="zh-CN" altLang="en-US" sz="1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561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lnSpc>
                          <a:spcPct val="90000"/>
                        </a:lnSpc>
                        <a:buNone/>
                      </a:pPr>
                      <a:endParaRPr lang="zh-CN" altLang="en-US" sz="1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lnSpc>
                          <a:spcPct val="90000"/>
                        </a:lnSpc>
                        <a:buNone/>
                      </a:pPr>
                      <a:endParaRPr lang="zh-CN" altLang="en-US" sz="1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8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积压库存</a:t>
                      </a:r>
                      <a:endParaRPr lang="zh-CN" altLang="en-US" sz="1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8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一年以上不动用处理</a:t>
                      </a:r>
                      <a:endParaRPr lang="zh-CN" altLang="en-US" sz="1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8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供应、财务</a:t>
                      </a:r>
                      <a:endParaRPr lang="zh-CN" altLang="en-US" sz="1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2" charset="2"/>
                        <a:buChar char="¨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8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盘存表</a:t>
                      </a:r>
                      <a:endParaRPr lang="zh-CN" altLang="en-US" sz="1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标题 36865"/>
          <p:cNvSpPr>
            <a:spLocks noGrp="1" noRot="1"/>
          </p:cNvSpPr>
          <p:nvPr>
            <p:ph type="title"/>
          </p:nvPr>
        </p:nvSpPr>
        <p:spPr>
          <a:xfrm>
            <a:off x="2208213" y="609600"/>
            <a:ext cx="8158162" cy="1143000"/>
          </a:xfrm>
          <a:ln/>
        </p:spPr>
        <p:txBody>
          <a:bodyPr lIns="91440" tIns="45720" rIns="91440" bIns="45720" anchor="ctr" anchorCtr="0"/>
          <a:p>
            <a:r>
              <a:rPr lang="zh-CN" altLang="en-US" sz="3600" b="1" dirty="0"/>
              <a:t>三、降本的7个重点</a:t>
            </a:r>
            <a:br>
              <a:rPr lang="en-US" altLang="zh-CN" sz="3600" b="1" dirty="0">
                <a:latin typeface="仿宋_GB2312" pitchFamily="1" charset="-122"/>
                <a:ea typeface="仿宋_GB2312" pitchFamily="1" charset="-122"/>
              </a:rPr>
            </a:br>
            <a:endParaRPr lang="zh-CN" altLang="en-US" sz="3600" b="1" dirty="0"/>
          </a:p>
        </p:txBody>
      </p:sp>
      <p:sp>
        <p:nvSpPr>
          <p:cNvPr id="36866" name="文本占位符 36866"/>
          <p:cNvSpPr>
            <a:spLocks noGrp="1" noRot="1"/>
          </p:cNvSpPr>
          <p:nvPr>
            <p:ph idx="1"/>
          </p:nvPr>
        </p:nvSpPr>
        <p:spPr>
          <a:xfrm>
            <a:off x="960438" y="1752600"/>
            <a:ext cx="10272712" cy="4530725"/>
          </a:xfrm>
          <a:ln/>
        </p:spPr>
        <p:txBody>
          <a:bodyPr lIns="91440" tIns="45720" rIns="91440" bIns="45720" anchor="t" anchorCtr="0"/>
          <a:p>
            <a:pPr>
              <a:lnSpc>
                <a:spcPct val="120000"/>
              </a:lnSpc>
            </a:pPr>
            <a:r>
              <a:rPr lang="zh-CN" altLang="en-US" b="1">
                <a:solidFill>
                  <a:srgbClr val="FF0000"/>
                </a:solidFill>
              </a:rPr>
              <a:t>重点一：要时刻关注成本发生</a:t>
            </a:r>
            <a:endParaRPr lang="zh-CN" altLang="en-US" b="1">
              <a:solidFill>
                <a:srgbClr val="FFFFFF"/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b="1">
                <a:solidFill>
                  <a:schemeClr val="tx2"/>
                </a:solidFill>
              </a:rPr>
              <a:t>能否提升收入</a:t>
            </a:r>
            <a:endParaRPr lang="zh-CN" altLang="en-US" b="1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b="1">
                <a:solidFill>
                  <a:schemeClr val="tx2"/>
                </a:solidFill>
              </a:rPr>
              <a:t>能不能采用措施削减：成本在自己的掌控中</a:t>
            </a:r>
            <a:endParaRPr lang="zh-CN" altLang="en-US" b="1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b="1">
                <a:solidFill>
                  <a:schemeClr val="tx2"/>
                </a:solidFill>
              </a:rPr>
              <a:t>把成本当敌人看待：能不能不发生</a:t>
            </a:r>
            <a:endParaRPr lang="zh-CN" altLang="en-US" b="1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b="1">
                <a:solidFill>
                  <a:schemeClr val="tx2"/>
                </a:solidFill>
              </a:rPr>
              <a:t>把成本当投资</a:t>
            </a:r>
            <a:r>
              <a:rPr lang="en-US" altLang="zh-CN" b="1">
                <a:solidFill>
                  <a:schemeClr val="tx2"/>
                </a:solidFill>
              </a:rPr>
              <a:t>-</a:t>
            </a:r>
            <a:r>
              <a:rPr lang="zh-CN" altLang="en-US" b="1">
                <a:solidFill>
                  <a:schemeClr val="tx2"/>
                </a:solidFill>
              </a:rPr>
              <a:t>没有回报的投入要坚决砍掉</a:t>
            </a:r>
            <a:r>
              <a:rPr lang="zh-CN" altLang="en-US" b="1"/>
              <a:t> </a:t>
            </a:r>
            <a:endParaRPr lang="zh-CN" altLang="en-US" b="1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标题 5121"/>
          <p:cNvSpPr>
            <a:spLocks noGrp="1"/>
          </p:cNvSpPr>
          <p:nvPr>
            <p:ph type="title"/>
          </p:nvPr>
        </p:nvSpPr>
        <p:spPr>
          <a:xfrm>
            <a:off x="2098675" y="0"/>
            <a:ext cx="8569325" cy="981075"/>
          </a:xfrm>
          <a:ln/>
        </p:spPr>
        <p:txBody>
          <a:bodyPr lIns="91440" tIns="45720" rIns="91440" bIns="45720" anchor="ctr" anchorCtr="0"/>
          <a:p>
            <a:br>
              <a:rPr lang="zh-CN" altLang="en-US" sz="3600" b="1" dirty="0">
                <a:latin typeface="隶书" pitchFamily="49" charset="-122"/>
                <a:ea typeface="隶书" pitchFamily="49" charset="-122"/>
              </a:rPr>
            </a:br>
            <a:endParaRPr lang="zh-CN" altLang="en-US" sz="3200" b="1" dirty="0"/>
          </a:p>
        </p:txBody>
      </p:sp>
      <p:sp>
        <p:nvSpPr>
          <p:cNvPr id="5123" name="内容占位符 5122"/>
          <p:cNvSpPr>
            <a:spLocks noGrp="1"/>
          </p:cNvSpPr>
          <p:nvPr>
            <p:ph idx="1"/>
          </p:nvPr>
        </p:nvSpPr>
        <p:spPr>
          <a:xfrm>
            <a:off x="974725" y="473075"/>
            <a:ext cx="10437813" cy="5516563"/>
          </a:xfrm>
          <a:ln/>
        </p:spPr>
        <p:txBody>
          <a:bodyPr lIns="91440" tIns="45720" rIns="91440" bIns="45720" anchor="t" anchorCtr="0"/>
          <a:p>
            <a:pPr>
              <a:lnSpc>
                <a:spcPct val="180000"/>
              </a:lnSpc>
              <a:buNone/>
            </a:pPr>
            <a:r>
              <a:rPr lang="zh-CN" altLang="en-US" b="1" dirty="0"/>
              <a:t>一、成本控制的理念</a:t>
            </a:r>
            <a:endParaRPr lang="zh-CN" altLang="en-US" b="1" dirty="0"/>
          </a:p>
          <a:p>
            <a:pPr>
              <a:lnSpc>
                <a:spcPct val="180000"/>
              </a:lnSpc>
              <a:buNone/>
            </a:pPr>
            <a:r>
              <a:rPr lang="en-US" altLang="zh-CN" b="1" dirty="0">
                <a:latin typeface="仿宋_GB2312" pitchFamily="1" charset="-122"/>
                <a:ea typeface="仿宋_GB2312" pitchFamily="1" charset="-122"/>
              </a:rPr>
              <a:t>CFO=</a:t>
            </a:r>
            <a:r>
              <a:rPr lang="zh-CN" altLang="en-US" b="1" dirty="0">
                <a:latin typeface="仿宋_GB2312" pitchFamily="1" charset="-122"/>
                <a:ea typeface="仿宋_GB2312" pitchFamily="1" charset="-122"/>
              </a:rPr>
              <a:t>政治家</a:t>
            </a:r>
            <a:r>
              <a:rPr lang="en-US" altLang="zh-CN" b="1" dirty="0">
                <a:latin typeface="仿宋_GB2312" pitchFamily="1" charset="-122"/>
                <a:ea typeface="仿宋_GB2312" pitchFamily="1" charset="-122"/>
              </a:rPr>
              <a:t>+ </a:t>
            </a:r>
            <a:r>
              <a:rPr lang="zh-CN" altLang="en-US" b="1" dirty="0">
                <a:solidFill>
                  <a:srgbClr val="FF0000"/>
                </a:solidFill>
                <a:latin typeface="仿宋_GB2312" pitchFamily="1" charset="-122"/>
                <a:ea typeface="仿宋_GB2312" pitchFamily="1" charset="-122"/>
              </a:rPr>
              <a:t>增值能手</a:t>
            </a:r>
            <a:r>
              <a:rPr lang="en-US" altLang="zh-CN" b="1" dirty="0">
                <a:latin typeface="仿宋_GB2312" pitchFamily="1" charset="-122"/>
                <a:ea typeface="仿宋_GB2312" pitchFamily="1" charset="-122"/>
              </a:rPr>
              <a:t>+</a:t>
            </a:r>
            <a:r>
              <a:rPr lang="zh-CN" altLang="en-US" b="1" dirty="0">
                <a:latin typeface="仿宋_GB2312" pitchFamily="1" charset="-122"/>
                <a:ea typeface="仿宋_GB2312" pitchFamily="1" charset="-122"/>
              </a:rPr>
              <a:t>消防员</a:t>
            </a:r>
            <a:r>
              <a:rPr lang="en-US" altLang="zh-CN" b="1" dirty="0">
                <a:latin typeface="仿宋_GB2312" pitchFamily="1" charset="-122"/>
                <a:ea typeface="仿宋_GB2312" pitchFamily="1" charset="-122"/>
              </a:rPr>
              <a:t>+</a:t>
            </a:r>
            <a:r>
              <a:rPr lang="zh-CN" altLang="en-US" b="1" dirty="0">
                <a:latin typeface="仿宋_GB2312" pitchFamily="1" charset="-122"/>
                <a:ea typeface="仿宋_GB2312" pitchFamily="1" charset="-122"/>
              </a:rPr>
              <a:t>圈钱好手</a:t>
            </a:r>
            <a:r>
              <a:rPr lang="en-US" altLang="zh-CN" b="1" dirty="0">
                <a:latin typeface="仿宋_GB2312" pitchFamily="1" charset="-122"/>
                <a:ea typeface="仿宋_GB2312" pitchFamily="1" charset="-122"/>
              </a:rPr>
              <a:t>+</a:t>
            </a:r>
            <a:r>
              <a:rPr lang="zh-CN" altLang="en-US" b="1" dirty="0">
                <a:latin typeface="仿宋_GB2312" pitchFamily="1" charset="-122"/>
                <a:ea typeface="仿宋_GB2312" pitchFamily="1" charset="-122"/>
              </a:rPr>
              <a:t>好当家</a:t>
            </a:r>
            <a:r>
              <a:rPr lang="en-US" altLang="zh-CN" b="1" dirty="0">
                <a:latin typeface="仿宋_GB2312" pitchFamily="1" charset="-122"/>
                <a:ea typeface="仿宋_GB2312" pitchFamily="1" charset="-122"/>
              </a:rPr>
              <a:t>+</a:t>
            </a:r>
            <a:r>
              <a:rPr lang="zh-CN" altLang="en-US" b="1" dirty="0">
                <a:latin typeface="仿宋_GB2312" pitchFamily="1" charset="-122"/>
                <a:ea typeface="仿宋_GB2312" pitchFamily="1" charset="-122"/>
              </a:rPr>
              <a:t>大玩家</a:t>
            </a:r>
            <a:r>
              <a:rPr lang="en-US" altLang="zh-CN" b="1" dirty="0">
                <a:latin typeface="仿宋_GB2312" pitchFamily="1" charset="-122"/>
                <a:ea typeface="仿宋_GB2312" pitchFamily="1" charset="-122"/>
              </a:rPr>
              <a:t>+</a:t>
            </a:r>
            <a:r>
              <a:rPr lang="zh-CN" altLang="en-US" b="1" dirty="0">
                <a:solidFill>
                  <a:srgbClr val="FF0000"/>
                </a:solidFill>
                <a:latin typeface="仿宋_GB2312" pitchFamily="1" charset="-122"/>
                <a:ea typeface="仿宋_GB2312" pitchFamily="1" charset="-122"/>
              </a:rPr>
              <a:t>铁公鸡</a:t>
            </a:r>
            <a:r>
              <a:rPr lang="en-US" altLang="zh-CN" b="1" dirty="0">
                <a:latin typeface="仿宋_GB2312" pitchFamily="1" charset="-122"/>
                <a:ea typeface="仿宋_GB2312" pitchFamily="1" charset="-122"/>
              </a:rPr>
              <a:t>+</a:t>
            </a:r>
            <a:r>
              <a:rPr lang="zh-CN" altLang="en-US" b="1" dirty="0">
                <a:solidFill>
                  <a:srgbClr val="FF0000"/>
                </a:solidFill>
                <a:latin typeface="仿宋_GB2312" pitchFamily="1" charset="-122"/>
                <a:ea typeface="仿宋_GB2312" pitchFamily="1" charset="-122"/>
              </a:rPr>
              <a:t>精算师</a:t>
            </a:r>
            <a:r>
              <a:rPr lang="en-US" altLang="zh-CN" b="1" dirty="0">
                <a:latin typeface="仿宋_GB2312" pitchFamily="1" charset="-122"/>
                <a:ea typeface="仿宋_GB2312" pitchFamily="1" charset="-122"/>
              </a:rPr>
              <a:t>+</a:t>
            </a:r>
            <a:r>
              <a:rPr lang="zh-CN" altLang="en-US" b="1" dirty="0">
                <a:solidFill>
                  <a:srgbClr val="FF0000"/>
                </a:solidFill>
                <a:latin typeface="仿宋_GB2312" pitchFamily="1" charset="-122"/>
                <a:ea typeface="仿宋_GB2312" pitchFamily="1" charset="-122"/>
              </a:rPr>
              <a:t>评判员</a:t>
            </a:r>
            <a:r>
              <a:rPr lang="en-US" altLang="zh-CN" b="1" dirty="0">
                <a:latin typeface="仿宋_GB2312" pitchFamily="1" charset="-122"/>
                <a:ea typeface="仿宋_GB2312" pitchFamily="1" charset="-122"/>
              </a:rPr>
              <a:t>+</a:t>
            </a:r>
            <a:r>
              <a:rPr lang="zh-CN" altLang="en-US" b="1" dirty="0">
                <a:latin typeface="仿宋_GB2312" pitchFamily="1" charset="-122"/>
                <a:ea typeface="仿宋_GB2312" pitchFamily="1" charset="-122"/>
              </a:rPr>
              <a:t>呼悠高手</a:t>
            </a:r>
            <a:r>
              <a:rPr lang="en-US" altLang="zh-CN" b="1" dirty="0">
                <a:latin typeface="仿宋_GB2312" pitchFamily="1" charset="-122"/>
                <a:ea typeface="仿宋_GB2312" pitchFamily="1" charset="-122"/>
              </a:rPr>
              <a:t>+</a:t>
            </a:r>
            <a:r>
              <a:rPr lang="zh-CN" altLang="en-US" b="1" dirty="0">
                <a:latin typeface="仿宋_GB2312" pitchFamily="1" charset="-122"/>
                <a:ea typeface="仿宋_GB2312" pitchFamily="1" charset="-122"/>
              </a:rPr>
              <a:t>电脑精</a:t>
            </a:r>
            <a:r>
              <a:rPr lang="en-US" altLang="zh-CN" b="1" dirty="0">
                <a:latin typeface="仿宋_GB2312" pitchFamily="1" charset="-122"/>
                <a:ea typeface="仿宋_GB2312" pitchFamily="1" charset="-122"/>
              </a:rPr>
              <a:t>+</a:t>
            </a:r>
            <a:r>
              <a:rPr lang="zh-CN" altLang="en-US" b="1" dirty="0">
                <a:latin typeface="仿宋_GB2312" pitchFamily="1" charset="-122"/>
                <a:ea typeface="仿宋_GB2312" pitchFamily="1" charset="-122"/>
              </a:rPr>
              <a:t>替罪羊</a:t>
            </a:r>
            <a:endParaRPr lang="zh-CN" altLang="en-US" b="1" dirty="0">
              <a:latin typeface="仿宋_GB2312" pitchFamily="1" charset="-122"/>
              <a:ea typeface="仿宋_GB2312" pitchFamily="1" charset="-122"/>
            </a:endParaRPr>
          </a:p>
          <a:p>
            <a:pPr>
              <a:lnSpc>
                <a:spcPct val="180000"/>
              </a:lnSpc>
              <a:buNone/>
            </a:pPr>
            <a:r>
              <a:rPr lang="zh-CN" altLang="en-US" b="1" dirty="0">
                <a:latin typeface="仿宋_GB2312" pitchFamily="1" charset="-122"/>
                <a:ea typeface="仿宋_GB2312" pitchFamily="1" charset="-122"/>
              </a:rPr>
              <a:t>    </a:t>
            </a:r>
            <a:endParaRPr lang="en-US" altLang="zh-CN" b="1" dirty="0">
              <a:latin typeface="仿宋_GB2312" pitchFamily="1" charset="-122"/>
              <a:ea typeface="仿宋_GB2312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charRg st="0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5123">
                                            <p:txEl>
                                              <p:charRg st="0" end="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  <p:bldP spid="512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89" name="文本占位符 37889"/>
          <p:cNvSpPr>
            <a:spLocks noGrp="1" noRot="1"/>
          </p:cNvSpPr>
          <p:nvPr>
            <p:ph idx="1"/>
          </p:nvPr>
        </p:nvSpPr>
        <p:spPr>
          <a:xfrm>
            <a:off x="2136775" y="404813"/>
            <a:ext cx="8135938" cy="5976937"/>
          </a:xfrm>
          <a:ln/>
        </p:spPr>
        <p:txBody>
          <a:bodyPr lIns="91440" tIns="45720" rIns="91440" bIns="45720" anchor="t" anchorCtr="0"/>
          <a:p>
            <a:pPr>
              <a:lnSpc>
                <a:spcPct val="150000"/>
              </a:lnSpc>
            </a:pPr>
            <a:r>
              <a:rPr lang="zh-CN" altLang="en-US" b="1" dirty="0"/>
              <a:t>重点二： 持续降低采购成本</a:t>
            </a:r>
            <a:endParaRPr lang="zh-CN" altLang="en-US" b="1" dirty="0"/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2"/>
                </a:solidFill>
              </a:rPr>
              <a:t>将采购部门变成利润中心</a:t>
            </a:r>
            <a:endParaRPr lang="zh-CN" altLang="en-US" b="1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2"/>
                </a:solidFill>
              </a:rPr>
              <a:t>货比三家，引入招投标方式</a:t>
            </a:r>
            <a:endParaRPr lang="zh-CN" altLang="en-US" b="1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2"/>
                </a:solidFill>
              </a:rPr>
              <a:t>延迟付账，向供货商要利润</a:t>
            </a:r>
            <a:endParaRPr lang="zh-CN" altLang="en-US" b="1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2"/>
                </a:solidFill>
              </a:rPr>
              <a:t>减少供货环节—网购、直购</a:t>
            </a:r>
            <a:endParaRPr lang="zh-CN" altLang="en-US" b="1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b="1" dirty="0"/>
              <a:t>重点三：要持续降低费用</a:t>
            </a:r>
            <a:endParaRPr lang="zh-CN" altLang="en-US" b="1" dirty="0"/>
          </a:p>
          <a:p>
            <a:pPr>
              <a:lnSpc>
                <a:spcPct val="150000"/>
              </a:lnSpc>
            </a:pPr>
            <a:r>
              <a:rPr lang="zh-CN" altLang="en-US" b="1" dirty="0"/>
              <a:t>运用零基预算方法</a:t>
            </a:r>
            <a:endParaRPr lang="zh-CN" altLang="en-US" b="1" dirty="0"/>
          </a:p>
          <a:p>
            <a:pPr>
              <a:lnSpc>
                <a:spcPct val="130000"/>
              </a:lnSpc>
            </a:pPr>
            <a:endParaRPr lang="zh-CN" altLang="en-US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3" name="文本占位符 38913"/>
          <p:cNvSpPr>
            <a:spLocks noGrp="1" noRot="1"/>
          </p:cNvSpPr>
          <p:nvPr>
            <p:ph idx="1"/>
          </p:nvPr>
        </p:nvSpPr>
        <p:spPr>
          <a:xfrm>
            <a:off x="2063750" y="476250"/>
            <a:ext cx="8159750" cy="5765800"/>
          </a:xfrm>
          <a:ln/>
        </p:spPr>
        <p:txBody>
          <a:bodyPr lIns="91440" tIns="45720" rIns="91440" bIns="45720" anchor="t" anchorCtr="0"/>
          <a:p>
            <a:pPr>
              <a:lnSpc>
                <a:spcPct val="140000"/>
              </a:lnSpc>
            </a:pPr>
            <a:r>
              <a:rPr lang="zh-CN" altLang="en-US" b="1"/>
              <a:t>重点四：学习的速度决定赚钱的速度</a:t>
            </a:r>
            <a:endParaRPr lang="zh-CN" altLang="en-US" b="1"/>
          </a:p>
          <a:p>
            <a:pPr>
              <a:lnSpc>
                <a:spcPct val="140000"/>
              </a:lnSpc>
            </a:pPr>
            <a:r>
              <a:rPr lang="zh-CN" altLang="en-US" b="1">
                <a:solidFill>
                  <a:schemeClr val="tx2"/>
                </a:solidFill>
              </a:rPr>
              <a:t>多学习</a:t>
            </a:r>
            <a:endParaRPr lang="zh-CN" altLang="en-US" b="1">
              <a:solidFill>
                <a:schemeClr val="tx2"/>
              </a:solidFill>
            </a:endParaRPr>
          </a:p>
          <a:p>
            <a:pPr>
              <a:lnSpc>
                <a:spcPct val="140000"/>
              </a:lnSpc>
            </a:pPr>
            <a:r>
              <a:rPr lang="zh-CN" altLang="en-US" b="1">
                <a:solidFill>
                  <a:schemeClr val="tx2"/>
                </a:solidFill>
              </a:rPr>
              <a:t>勤思考</a:t>
            </a:r>
            <a:endParaRPr lang="zh-CN" altLang="en-US" b="1">
              <a:solidFill>
                <a:schemeClr val="tx2"/>
              </a:solidFill>
            </a:endParaRPr>
          </a:p>
          <a:p>
            <a:pPr>
              <a:lnSpc>
                <a:spcPct val="140000"/>
              </a:lnSpc>
            </a:pPr>
            <a:r>
              <a:rPr lang="zh-CN" altLang="en-US" b="1">
                <a:solidFill>
                  <a:schemeClr val="tx2"/>
                </a:solidFill>
              </a:rPr>
              <a:t>常分享</a:t>
            </a:r>
            <a:endParaRPr lang="zh-CN" altLang="en-US" b="1">
              <a:solidFill>
                <a:schemeClr val="tx2"/>
              </a:solidFill>
            </a:endParaRPr>
          </a:p>
          <a:p>
            <a:pPr>
              <a:lnSpc>
                <a:spcPct val="140000"/>
              </a:lnSpc>
            </a:pPr>
            <a:r>
              <a:rPr lang="zh-CN" altLang="en-US" b="1"/>
              <a:t>重点五    分析成本所增加的价值</a:t>
            </a:r>
            <a:endParaRPr lang="zh-CN" altLang="en-US" b="1"/>
          </a:p>
          <a:p>
            <a:pPr>
              <a:lnSpc>
                <a:spcPct val="140000"/>
              </a:lnSpc>
            </a:pPr>
            <a:r>
              <a:rPr lang="zh-CN" altLang="en-US" b="1"/>
              <a:t>合并可合并的程序</a:t>
            </a:r>
            <a:endParaRPr lang="zh-CN" altLang="en-US" b="1"/>
          </a:p>
          <a:p>
            <a:pPr>
              <a:lnSpc>
                <a:spcPct val="140000"/>
              </a:lnSpc>
            </a:pPr>
            <a:r>
              <a:rPr lang="zh-CN" altLang="en-US" b="1"/>
              <a:t>删除无谓的程序</a:t>
            </a:r>
            <a:endParaRPr lang="zh-CN" altLang="en-US" b="1"/>
          </a:p>
          <a:p>
            <a:endParaRPr lang="zh-CN" altLang="en-US" b="1"/>
          </a:p>
          <a:p>
            <a:endParaRPr lang="zh-CN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文本占位符 39937"/>
          <p:cNvSpPr>
            <a:spLocks noGrp="1" noRot="1"/>
          </p:cNvSpPr>
          <p:nvPr>
            <p:ph idx="1"/>
          </p:nvPr>
        </p:nvSpPr>
        <p:spPr>
          <a:xfrm>
            <a:off x="1919288" y="476250"/>
            <a:ext cx="8374062" cy="5765800"/>
          </a:xfrm>
          <a:ln/>
        </p:spPr>
        <p:txBody>
          <a:bodyPr lIns="91440" tIns="45720" rIns="91440" bIns="45720" anchor="t" anchorCtr="0"/>
          <a:p>
            <a:pPr>
              <a:lnSpc>
                <a:spcPct val="150000"/>
              </a:lnSpc>
              <a:buNone/>
            </a:pPr>
            <a:r>
              <a:rPr lang="zh-CN" altLang="en-US" b="1" dirty="0"/>
              <a:t>重点六：市场和产品一个都不能少</a:t>
            </a:r>
            <a:endParaRPr lang="zh-CN" altLang="en-US" b="1" dirty="0"/>
          </a:p>
          <a:p>
            <a:pPr>
              <a:lnSpc>
                <a:spcPct val="150000"/>
              </a:lnSpc>
              <a:buNone/>
            </a:pPr>
            <a:r>
              <a:rPr lang="zh-CN" altLang="en-US" b="1" dirty="0">
                <a:solidFill>
                  <a:schemeClr val="tx2"/>
                </a:solidFill>
              </a:rPr>
              <a:t>1）一只眼看市场，一只眼看对手：成本领先</a:t>
            </a:r>
            <a:endParaRPr lang="zh-CN" altLang="en-US" b="1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b="1" dirty="0">
                <a:solidFill>
                  <a:schemeClr val="tx2"/>
                </a:solidFill>
              </a:rPr>
              <a:t>春秋航空，南北航空</a:t>
            </a:r>
            <a:endParaRPr lang="zh-CN" altLang="en-US" b="1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b="1" dirty="0">
                <a:solidFill>
                  <a:schemeClr val="tx2"/>
                </a:solidFill>
              </a:rPr>
              <a:t>2）永远做到第一</a:t>
            </a:r>
            <a:endParaRPr lang="zh-CN" altLang="en-US" b="1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b="1" dirty="0">
                <a:solidFill>
                  <a:schemeClr val="tx2"/>
                </a:solidFill>
              </a:rPr>
              <a:t>3）充分利用资源的效率：内涵效率</a:t>
            </a:r>
            <a:endParaRPr lang="zh-CN" altLang="en-US" b="1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b="1" dirty="0">
                <a:solidFill>
                  <a:schemeClr val="tx2"/>
                </a:solidFill>
              </a:rPr>
              <a:t>4）股市28现象应用</a:t>
            </a:r>
            <a:endParaRPr lang="zh-CN" altLang="en-US" b="1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b="1" dirty="0">
                <a:solidFill>
                  <a:schemeClr val="tx2"/>
                </a:solidFill>
              </a:rPr>
              <a:t>5）坐销改行销</a:t>
            </a:r>
            <a:endParaRPr lang="zh-CN" altLang="en-US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1" name="文本占位符 40961"/>
          <p:cNvSpPr>
            <a:spLocks noGrp="1" noRot="1"/>
          </p:cNvSpPr>
          <p:nvPr>
            <p:ph idx="1"/>
          </p:nvPr>
        </p:nvSpPr>
        <p:spPr>
          <a:xfrm>
            <a:off x="2063750" y="765175"/>
            <a:ext cx="8013700" cy="5551488"/>
          </a:xfrm>
          <a:ln/>
        </p:spPr>
        <p:txBody>
          <a:bodyPr lIns="91440" tIns="45720" rIns="91440" bIns="45720" anchor="t" anchorCtr="0"/>
          <a:p>
            <a:pPr>
              <a:lnSpc>
                <a:spcPct val="150000"/>
              </a:lnSpc>
              <a:buNone/>
            </a:pPr>
            <a:r>
              <a:rPr lang="zh-CN" altLang="en-US" b="1" dirty="0"/>
              <a:t>重点七：降低间接管理成本</a:t>
            </a:r>
            <a:endParaRPr lang="zh-CN" altLang="en-US" b="1" dirty="0"/>
          </a:p>
          <a:p>
            <a:pPr>
              <a:lnSpc>
                <a:spcPct val="150000"/>
              </a:lnSpc>
              <a:buNone/>
            </a:pPr>
            <a:r>
              <a:rPr lang="zh-CN" altLang="en-US" b="1" dirty="0">
                <a:solidFill>
                  <a:schemeClr val="tx2"/>
                </a:solidFill>
              </a:rPr>
              <a:t>1）间接变直接，固定化变动</a:t>
            </a:r>
            <a:endParaRPr lang="zh-CN" altLang="en-US" b="1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b="1" dirty="0">
                <a:solidFill>
                  <a:schemeClr val="tx2"/>
                </a:solidFill>
              </a:rPr>
              <a:t>2）削减日常开支</a:t>
            </a:r>
            <a:endParaRPr lang="zh-CN" altLang="en-US" b="1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b="1" dirty="0">
                <a:solidFill>
                  <a:schemeClr val="tx2"/>
                </a:solidFill>
              </a:rPr>
              <a:t>3）严控办公面积</a:t>
            </a:r>
            <a:endParaRPr lang="zh-CN" altLang="en-US" b="1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b="1" dirty="0">
                <a:solidFill>
                  <a:schemeClr val="tx2"/>
                </a:solidFill>
              </a:rPr>
              <a:t>4）细节降费用</a:t>
            </a:r>
            <a:endParaRPr lang="zh-CN" altLang="en-US" b="1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b="1" dirty="0">
                <a:solidFill>
                  <a:schemeClr val="tx2"/>
                </a:solidFill>
              </a:rPr>
              <a:t>5）严格审批制度</a:t>
            </a:r>
            <a:endParaRPr lang="zh-CN" altLang="en-US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1986" name="文本框 1"/>
          <p:cNvSpPr txBox="1"/>
          <p:nvPr/>
        </p:nvSpPr>
        <p:spPr>
          <a:xfrm>
            <a:off x="2279650" y="1449388"/>
            <a:ext cx="7654925" cy="21764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lnSpc>
                <a:spcPct val="190000"/>
              </a:lnSpc>
            </a:pPr>
            <a:r>
              <a:rPr lang="zh-CN" altLang="en-US" sz="7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谢谢大家！</a:t>
            </a:r>
            <a:endParaRPr lang="zh-CN" altLang="en-US" sz="7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文本占位符 13313"/>
          <p:cNvSpPr>
            <a:spLocks noGrp="1"/>
          </p:cNvSpPr>
          <p:nvPr>
            <p:ph idx="1"/>
          </p:nvPr>
        </p:nvSpPr>
        <p:spPr>
          <a:xfrm>
            <a:off x="1390650" y="477838"/>
            <a:ext cx="9124950" cy="6119812"/>
          </a:xfrm>
          <a:ln/>
        </p:spPr>
        <p:txBody>
          <a:bodyPr lIns="91440" tIns="45720" rIns="91440" bIns="45720" anchor="t" anchorCtr="0"/>
          <a:p>
            <a:pPr>
              <a:lnSpc>
                <a:spcPct val="110000"/>
              </a:lnSpc>
              <a:buNone/>
            </a:pPr>
            <a:r>
              <a:rPr lang="zh-CN" altLang="en-US" dirty="0">
                <a:ea typeface="黑体" panose="02010609060101010101" pitchFamily="2" charset="-122"/>
              </a:rPr>
              <a:t>什么是管理不善成本？--8项</a:t>
            </a:r>
            <a:endParaRPr lang="zh-CN" altLang="en-US" dirty="0">
              <a:ea typeface="黑体" panose="02010609060101010101" pitchFamily="2" charset="-122"/>
            </a:endParaRPr>
          </a:p>
          <a:p>
            <a:pPr>
              <a:lnSpc>
                <a:spcPct val="110000"/>
              </a:lnSpc>
              <a:buClr>
                <a:srgbClr val="FFFF66"/>
              </a:buClr>
            </a:pPr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</a:rPr>
              <a:t> 质量损失成本</a:t>
            </a:r>
            <a:endParaRPr lang="zh-CN" altLang="en-US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10000"/>
              </a:lnSpc>
              <a:buClr>
                <a:srgbClr val="FFFF66"/>
              </a:buClr>
            </a:pPr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</a:rPr>
              <a:t> 效率损失成本</a:t>
            </a:r>
            <a:endParaRPr lang="zh-CN" altLang="en-US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10000"/>
              </a:lnSpc>
              <a:buClr>
                <a:srgbClr val="FFFF66"/>
              </a:buClr>
            </a:pPr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</a:rPr>
              <a:t> 风险损失成本 </a:t>
            </a:r>
            <a:endParaRPr lang="zh-CN" altLang="en-US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10000"/>
              </a:lnSpc>
              <a:buClr>
                <a:srgbClr val="FFFF66"/>
              </a:buClr>
            </a:pPr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</a:rPr>
              <a:t> 安全损失成本</a:t>
            </a:r>
            <a:endParaRPr lang="zh-CN" altLang="en-US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10000"/>
              </a:lnSpc>
              <a:buClr>
                <a:srgbClr val="FFFF66"/>
              </a:buClr>
            </a:pPr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</a:rPr>
              <a:t> 环境破坏成本</a:t>
            </a:r>
            <a:endParaRPr lang="zh-CN" altLang="en-US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10000"/>
              </a:lnSpc>
              <a:buClr>
                <a:srgbClr val="FFFF66"/>
              </a:buClr>
            </a:pPr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</a:rPr>
              <a:t> 资金占用成本</a:t>
            </a:r>
            <a:endParaRPr lang="zh-CN" altLang="en-US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10000"/>
              </a:lnSpc>
              <a:buClr>
                <a:srgbClr val="FFFF66"/>
              </a:buClr>
            </a:pPr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</a:rPr>
              <a:t> 非增值作业（过程）</a:t>
            </a:r>
            <a:endParaRPr lang="zh-CN" altLang="en-US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10000"/>
              </a:lnSpc>
              <a:buClr>
                <a:srgbClr val="FFFF66"/>
              </a:buClr>
            </a:pPr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</a:rPr>
              <a:t> 其他浪费</a:t>
            </a:r>
            <a:endParaRPr lang="zh-CN" altLang="en-US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文本占位符 53249"/>
          <p:cNvSpPr>
            <a:spLocks noGrp="1" noRot="1"/>
          </p:cNvSpPr>
          <p:nvPr>
            <p:ph idx="1"/>
          </p:nvPr>
        </p:nvSpPr>
        <p:spPr>
          <a:xfrm>
            <a:off x="666750" y="287338"/>
            <a:ext cx="7732713" cy="5799137"/>
          </a:xfrm>
          <a:ln/>
        </p:spPr>
        <p:txBody>
          <a:bodyPr lIns="91440" tIns="45720" rIns="91440" bIns="45720" anchor="t" anchorCtr="0"/>
          <a:p>
            <a:pPr marL="0" indent="0">
              <a:buNone/>
            </a:pPr>
            <a:r>
              <a:rPr lang="zh-CN" altLang="en-US" b="1" dirty="0"/>
              <a:t>正确地量化人力成本</a:t>
            </a:r>
            <a:endParaRPr lang="zh-CN" altLang="en-US" b="1" dirty="0"/>
          </a:p>
          <a:p>
            <a:pPr marL="0" indent="0">
              <a:buNone/>
            </a:pPr>
            <a:r>
              <a:rPr lang="zh-CN" altLang="en-US" b="1" dirty="0"/>
              <a:t>显性成本+隐形成本</a:t>
            </a:r>
            <a:endParaRPr lang="zh-CN" altLang="en-US" b="1" dirty="0"/>
          </a:p>
          <a:p>
            <a:pPr marL="0" indent="0">
              <a:buNone/>
            </a:pPr>
            <a:r>
              <a:rPr lang="zh-CN" altLang="en-US" b="1" dirty="0"/>
              <a:t>裁员和社会保障—劳动合同法</a:t>
            </a:r>
            <a:endParaRPr lang="zh-CN" altLang="en-US" b="1" dirty="0"/>
          </a:p>
          <a:p>
            <a:pPr marL="0" indent="0">
              <a:buNone/>
            </a:pPr>
            <a:r>
              <a:rPr lang="zh-CN" altLang="en-US" b="1">
                <a:sym typeface="宋体" panose="02010600030101010101" pitchFamily="2" charset="-122"/>
              </a:rPr>
              <a:t>人力成本管理的关键</a:t>
            </a:r>
            <a:r>
              <a:rPr lang="en-US" altLang="zh-CN" b="1">
                <a:sym typeface="宋体" panose="02010600030101010101" pitchFamily="2" charset="-122"/>
              </a:rPr>
              <a:t>---</a:t>
            </a:r>
            <a:r>
              <a:rPr lang="zh-CN" altLang="en-US" b="1">
                <a:sym typeface="宋体" panose="02010600030101010101" pitchFamily="2" charset="-122"/>
              </a:rPr>
              <a:t>效率</a:t>
            </a:r>
            <a:endParaRPr lang="zh-CN" altLang="en-US" b="1"/>
          </a:p>
          <a:p>
            <a:pPr marL="0" indent="0">
              <a:buNone/>
            </a:pPr>
            <a:r>
              <a:rPr lang="en-US" altLang="zh-CN" b="1">
                <a:sym typeface="宋体" panose="02010600030101010101" pitchFamily="2" charset="-122"/>
              </a:rPr>
              <a:t>2000</a:t>
            </a:r>
            <a:r>
              <a:rPr lang="zh-CN" altLang="en-US" b="1">
                <a:sym typeface="宋体" panose="02010600030101010101" pitchFamily="2" charset="-122"/>
              </a:rPr>
              <a:t>元</a:t>
            </a:r>
            <a:r>
              <a:rPr lang="en-US" altLang="zh-CN" b="1">
                <a:sym typeface="宋体" panose="02010600030101010101" pitchFamily="2" charset="-122"/>
              </a:rPr>
              <a:t>---2400</a:t>
            </a:r>
            <a:r>
              <a:rPr lang="zh-CN" altLang="en-US" b="1">
                <a:sym typeface="宋体" panose="02010600030101010101" pitchFamily="2" charset="-122"/>
              </a:rPr>
              <a:t>元</a:t>
            </a:r>
            <a:endParaRPr lang="zh-CN" altLang="en-US" b="1"/>
          </a:p>
          <a:p>
            <a:pPr marL="0" indent="0">
              <a:buNone/>
            </a:pPr>
            <a:r>
              <a:rPr lang="zh-CN" altLang="en-US" b="1">
                <a:sym typeface="宋体" panose="02010600030101010101" pitchFamily="2" charset="-122"/>
              </a:rPr>
              <a:t>产量：</a:t>
            </a:r>
            <a:r>
              <a:rPr lang="en-US" altLang="zh-CN" b="1">
                <a:sym typeface="宋体" panose="02010600030101010101" pitchFamily="2" charset="-122"/>
              </a:rPr>
              <a:t>1000—1300</a:t>
            </a:r>
            <a:r>
              <a:rPr lang="zh-CN" altLang="en-US" b="1">
                <a:sym typeface="宋体" panose="02010600030101010101" pitchFamily="2" charset="-122"/>
              </a:rPr>
              <a:t>件</a:t>
            </a:r>
            <a:endParaRPr lang="zh-CN" altLang="en-US" b="1"/>
          </a:p>
          <a:p>
            <a:pPr marL="0" indent="0">
              <a:buNone/>
            </a:pPr>
            <a:r>
              <a:rPr lang="zh-CN" altLang="en-US" b="1">
                <a:sym typeface="宋体" panose="02010600030101010101" pitchFamily="2" charset="-122"/>
              </a:rPr>
              <a:t>低效率下的平衡</a:t>
            </a:r>
            <a:endParaRPr lang="zh-CN" altLang="en-US" b="1"/>
          </a:p>
          <a:p>
            <a:pPr marL="0" indent="0">
              <a:buNone/>
            </a:pPr>
            <a:r>
              <a:rPr lang="zh-CN" altLang="en-US" b="1">
                <a:sym typeface="宋体" panose="02010600030101010101" pitchFamily="2" charset="-122"/>
              </a:rPr>
              <a:t>张三　</a:t>
            </a:r>
            <a:r>
              <a:rPr lang="en-US" altLang="zh-CN" b="1">
                <a:sym typeface="宋体" panose="02010600030101010101" pitchFamily="2" charset="-122"/>
              </a:rPr>
              <a:t>3000</a:t>
            </a:r>
            <a:r>
              <a:rPr lang="zh-CN" altLang="en-US" b="1">
                <a:sym typeface="宋体" panose="02010600030101010101" pitchFamily="2" charset="-122"/>
              </a:rPr>
              <a:t>元</a:t>
            </a:r>
            <a:r>
              <a:rPr lang="en-US" altLang="zh-CN" b="1">
                <a:sym typeface="宋体" panose="02010600030101010101" pitchFamily="2" charset="-122"/>
              </a:rPr>
              <a:t>/</a:t>
            </a:r>
            <a:r>
              <a:rPr lang="zh-CN" altLang="en-US" b="1">
                <a:sym typeface="宋体" panose="02010600030101010101" pitchFamily="2" charset="-122"/>
              </a:rPr>
              <a:t>月　　　李四　</a:t>
            </a:r>
            <a:r>
              <a:rPr lang="en-US" altLang="zh-CN" b="1">
                <a:sym typeface="宋体" panose="02010600030101010101" pitchFamily="2" charset="-122"/>
              </a:rPr>
              <a:t>3000</a:t>
            </a:r>
            <a:r>
              <a:rPr lang="zh-CN" altLang="en-US" b="1">
                <a:sym typeface="宋体" panose="02010600030101010101" pitchFamily="2" charset="-122"/>
              </a:rPr>
              <a:t>元</a:t>
            </a:r>
            <a:r>
              <a:rPr lang="en-US" altLang="zh-CN" b="1">
                <a:sym typeface="宋体" panose="02010600030101010101" pitchFamily="2" charset="-122"/>
              </a:rPr>
              <a:t>/</a:t>
            </a:r>
            <a:r>
              <a:rPr lang="zh-CN" altLang="en-US" b="1">
                <a:sym typeface="宋体" panose="02010600030101010101" pitchFamily="2" charset="-122"/>
              </a:rPr>
              <a:t>月</a:t>
            </a:r>
            <a:endParaRPr lang="zh-CN" altLang="en-US" b="1"/>
          </a:p>
          <a:p>
            <a:pPr marL="0" indent="0">
              <a:buNone/>
            </a:pPr>
            <a:r>
              <a:rPr lang="zh-CN" altLang="en-US" b="1">
                <a:sym typeface="宋体" panose="02010600030101010101" pitchFamily="2" charset="-122"/>
              </a:rPr>
              <a:t>　　</a:t>
            </a:r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标题 55297"/>
          <p:cNvSpPr>
            <a:spLocks noGrp="1" noRot="1"/>
          </p:cNvSpPr>
          <p:nvPr>
            <p:ph type="title"/>
          </p:nvPr>
        </p:nvSpPr>
        <p:spPr>
          <a:xfrm>
            <a:off x="320675" y="211138"/>
            <a:ext cx="7366000" cy="1143000"/>
          </a:xfrm>
          <a:ln/>
        </p:spPr>
        <p:txBody>
          <a:bodyPr lIns="91440" tIns="45720" rIns="91440" bIns="45720" anchor="ctr" anchorCtr="0"/>
          <a:p>
            <a:r>
              <a:rPr lang="zh-CN" altLang="en-US" sz="4000" b="1"/>
              <a:t>做好不同人员的激励</a:t>
            </a:r>
            <a:endParaRPr lang="zh-CN" altLang="en-US" sz="4000" b="1"/>
          </a:p>
        </p:txBody>
      </p:sp>
      <p:sp>
        <p:nvSpPr>
          <p:cNvPr id="13314" name="文本占位符 55298"/>
          <p:cNvSpPr>
            <a:spLocks noGrp="1" noRot="1"/>
          </p:cNvSpPr>
          <p:nvPr>
            <p:ph idx="1"/>
          </p:nvPr>
        </p:nvSpPr>
        <p:spPr>
          <a:xfrm>
            <a:off x="320675" y="1066800"/>
            <a:ext cx="8374063" cy="4194175"/>
          </a:xfrm>
          <a:ln/>
        </p:spPr>
        <p:txBody>
          <a:bodyPr lIns="91440" tIns="45720" rIns="91440" bIns="45720" anchor="t" anchorCtr="0"/>
          <a:p>
            <a:pPr>
              <a:buNone/>
            </a:pPr>
            <a:r>
              <a:rPr lang="zh-CN" altLang="en-US" b="1" dirty="0">
                <a:solidFill>
                  <a:schemeClr val="tx2"/>
                </a:solidFill>
              </a:rPr>
              <a:t>成本控制的对象是人：</a:t>
            </a:r>
            <a:endParaRPr lang="zh-CN" altLang="en-US" b="1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zh-CN" altLang="en-US" b="1" dirty="0">
                <a:solidFill>
                  <a:schemeClr val="tx2"/>
                </a:solidFill>
              </a:rPr>
              <a:t>   1、股权激励--多用于高层激励</a:t>
            </a:r>
            <a:endParaRPr lang="zh-CN" altLang="en-US" b="1" dirty="0">
              <a:solidFill>
                <a:schemeClr val="tx2"/>
              </a:solidFill>
            </a:endParaRPr>
          </a:p>
          <a:p>
            <a:pPr>
              <a:buNone/>
            </a:pPr>
            <a:br>
              <a:rPr lang="zh-CN" altLang="en-US" b="1" dirty="0">
                <a:solidFill>
                  <a:schemeClr val="tx2"/>
                </a:solidFill>
              </a:rPr>
            </a:br>
            <a:r>
              <a:rPr lang="zh-CN" altLang="en-US" b="1" dirty="0">
                <a:solidFill>
                  <a:schemeClr val="tx2"/>
                </a:solidFill>
              </a:rPr>
              <a:t>2、承包制----多用于中层激励</a:t>
            </a:r>
            <a:endParaRPr lang="zh-CN" altLang="en-US" b="1" dirty="0">
              <a:solidFill>
                <a:schemeClr val="tx2"/>
              </a:solidFill>
            </a:endParaRPr>
          </a:p>
          <a:p>
            <a:pPr>
              <a:buNone/>
            </a:pPr>
            <a:br>
              <a:rPr lang="zh-CN" altLang="en-US" b="1" dirty="0">
                <a:solidFill>
                  <a:schemeClr val="tx2"/>
                </a:solidFill>
              </a:rPr>
            </a:br>
            <a:r>
              <a:rPr lang="zh-CN" altLang="en-US" b="1" dirty="0">
                <a:solidFill>
                  <a:schemeClr val="tx2"/>
                </a:solidFill>
              </a:rPr>
              <a:t>3、多奖励----适用所有员工激励</a:t>
            </a:r>
            <a:endParaRPr lang="zh-CN" altLang="en-US" b="1" dirty="0">
              <a:solidFill>
                <a:schemeClr val="tx2"/>
              </a:solidFill>
            </a:endParaRPr>
          </a:p>
          <a:p>
            <a:pPr>
              <a:buNone/>
            </a:pPr>
            <a:endParaRPr lang="zh-CN" altLang="en-US" b="1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zh-CN" altLang="en-US" b="1" dirty="0">
                <a:solidFill>
                  <a:schemeClr val="tx2"/>
                </a:solidFill>
              </a:rPr>
              <a:t>大企业病，</a:t>
            </a:r>
            <a:endParaRPr lang="zh-CN" altLang="en-US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文本占位符 56322"/>
          <p:cNvSpPr>
            <a:spLocks noGrp="1" noRot="1"/>
          </p:cNvSpPr>
          <p:nvPr>
            <p:ph idx="1"/>
          </p:nvPr>
        </p:nvSpPr>
        <p:spPr>
          <a:xfrm>
            <a:off x="1517650" y="250825"/>
            <a:ext cx="9613900" cy="6240463"/>
          </a:xfrm>
        </p:spPr>
        <p:txBody>
          <a:bodyPr anchor="t"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800" b="1" i="0" u="none" strike="noStrike" kern="1200" cap="none" spc="0" normalizeH="0" baseline="0" noProof="1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固定资产成本</a:t>
            </a:r>
            <a:r>
              <a:rPr kumimoji="0" lang="en-US" altLang="zh-CN" sz="2800" b="1" i="0" u="none" strike="noStrike" kern="1200" cap="none" spc="0" normalizeH="0" baseline="0" noProof="1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----</a:t>
            </a:r>
            <a:r>
              <a:rPr kumimoji="0" lang="zh-CN" altLang="en-US" sz="2800" b="1" i="0" u="none" strike="noStrike" kern="1200" cap="none" spc="0" normalizeH="0" baseline="0" noProof="1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资金占用成本</a:t>
            </a:r>
            <a:endParaRPr kumimoji="0" lang="zh-CN" altLang="en-US" sz="2800" b="1" i="0" u="none" strike="noStrike" kern="1200" cap="none" spc="0" normalizeH="0" baseline="0" noProof="1">
              <a:solidFill>
                <a:schemeClr val="tx1"/>
              </a:solidFill>
              <a:latin typeface="+mn-lt"/>
              <a:ea typeface="+mn-ea"/>
              <a:cs typeface="+mn-cs"/>
              <a:sym typeface="+mn-ea"/>
            </a:endParaRPr>
          </a:p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800" b="1" i="0" u="none" strike="noStrike" kern="1200" cap="none" spc="0" normalizeH="0" baseline="0" noProof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相对过剩</a:t>
            </a:r>
            <a:r>
              <a:rPr kumimoji="0" lang="en-US" altLang="zh-CN" sz="2800" b="1" i="0" u="none" strike="noStrike" kern="1200" cap="none" spc="0" normalizeH="0" baseline="0" noProof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—</a:t>
            </a:r>
            <a:r>
              <a:rPr kumimoji="0" lang="zh-CN" altLang="en-US" sz="2800" b="1" i="0" u="none" strike="noStrike" kern="1200" cap="none" spc="0" normalizeH="0" baseline="0" noProof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流动资金不配套</a:t>
            </a:r>
            <a:endParaRPr kumimoji="0" lang="zh-CN" altLang="en-US" sz="2800" b="1" i="0" u="none" strike="noStrike" kern="1200" cap="none" spc="0" normalizeH="0" baseline="0" noProof="1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800" b="1" i="0" u="none" strike="noStrike" kern="1200" cap="none" spc="0" normalizeH="0" baseline="0" noProof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绝对过剩</a:t>
            </a:r>
            <a:r>
              <a:rPr kumimoji="0" lang="en-US" altLang="zh-CN" sz="2800" b="1" i="0" u="none" strike="noStrike" kern="1200" cap="none" spc="0" normalizeH="0" baseline="0" noProof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—</a:t>
            </a:r>
            <a:r>
              <a:rPr kumimoji="0" lang="zh-CN" altLang="en-US" sz="2800" b="1" i="0" u="none" strike="noStrike" kern="1200" cap="none" spc="0" normalizeH="0" baseline="0" noProof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投资规模过大</a:t>
            </a:r>
            <a:endParaRPr kumimoji="0" lang="zh-CN" altLang="en-US" sz="2800" b="1" i="0" u="none" strike="noStrike" kern="1200" cap="none" spc="0" normalizeH="0" baseline="0" noProof="1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800" b="1" i="0" u="none" strike="noStrike" kern="1200" cap="none" spc="0" normalizeH="0" baseline="0" noProof="1">
                <a:solidFill>
                  <a:schemeClr val="tx2"/>
                </a:solidFill>
                <a:latin typeface="+mn-lt"/>
                <a:ea typeface="+mn-ea"/>
                <a:cs typeface="+mn-cs"/>
                <a:sym typeface="+mn-ea"/>
              </a:rPr>
              <a:t>融资租赁；出售非盈利部门；</a:t>
            </a:r>
            <a:endParaRPr kumimoji="0" lang="zh-CN" altLang="en-US" sz="2800" b="1" i="0" u="none" strike="noStrike" kern="1200" cap="none" spc="0" normalizeH="0" baseline="0" noProof="1">
              <a:solidFill>
                <a:schemeClr val="tx2"/>
              </a:solidFill>
              <a:latin typeface="+mn-lt"/>
              <a:ea typeface="+mn-ea"/>
              <a:cs typeface="+mn-cs"/>
              <a:sym typeface="+mn-ea"/>
            </a:endParaRPr>
          </a:p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800" b="1" i="0" u="none" strike="noStrike" kern="1200" cap="none" spc="0" normalizeH="0" baseline="0" noProof="1">
                <a:solidFill>
                  <a:schemeClr val="tx2"/>
                </a:solidFill>
                <a:latin typeface="+mn-lt"/>
                <a:ea typeface="+mn-ea"/>
                <a:cs typeface="+mn-cs"/>
                <a:sym typeface="+mn-ea"/>
              </a:rPr>
              <a:t>对外投资；出租盘活；抵押</a:t>
            </a:r>
            <a:endParaRPr kumimoji="0" lang="zh-CN" altLang="en-US" sz="2800" b="1" i="0" u="none" strike="noStrike" kern="1200" cap="none" spc="0" normalizeH="0" baseline="0" noProof="1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800" b="1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存货成本</a:t>
            </a:r>
            <a:r>
              <a:rPr kumimoji="0" lang="en-US" altLang="zh-CN" sz="2800" b="1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---</a:t>
            </a:r>
            <a:r>
              <a:rPr kumimoji="0" lang="zh-CN" altLang="en-US" sz="2800" b="1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资金占用成本</a:t>
            </a:r>
            <a:endParaRPr kumimoji="0" lang="zh-CN" altLang="en-US" sz="2800" b="1" i="0" u="none" strike="noStrike" kern="1200" cap="none" spc="0" normalizeH="0" baseline="0" noProof="1" dirty="0">
              <a:solidFill>
                <a:schemeClr val="tx1"/>
              </a:solidFill>
              <a:latin typeface="+mn-lt"/>
              <a:ea typeface="+mn-ea"/>
              <a:cs typeface="+mn-cs"/>
              <a:sym typeface="+mn-ea"/>
            </a:endParaRPr>
          </a:p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800" b="1" i="0" u="none" strike="noStrike" kern="1200" cap="none" spc="0" normalizeH="0" baseline="0" noProof="1">
                <a:solidFill>
                  <a:schemeClr val="tx2"/>
                </a:solidFill>
                <a:latin typeface="+mn-lt"/>
                <a:ea typeface="+mn-ea"/>
                <a:cs typeface="+mn-cs"/>
                <a:sym typeface="+mn-ea"/>
              </a:rPr>
              <a:t>轻资产化、资产证券化</a:t>
            </a:r>
            <a:endParaRPr kumimoji="0" lang="zh-CN" altLang="en-US" sz="2800" b="1" i="0" u="none" strike="noStrike" kern="1200" cap="none" spc="0" normalizeH="0" baseline="0" noProof="1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800" b="1" i="0" u="none" strike="noStrike" kern="1200" cap="none" spc="0" normalizeH="0" baseline="0" noProof="1">
                <a:solidFill>
                  <a:schemeClr val="tx2"/>
                </a:solidFill>
                <a:latin typeface="+mn-lt"/>
                <a:ea typeface="+mn-ea"/>
                <a:cs typeface="+mn-cs"/>
                <a:sym typeface="+mn-ea"/>
              </a:rPr>
              <a:t>及时“止血”、果断瘦身</a:t>
            </a:r>
            <a:endParaRPr kumimoji="0" lang="zh-CN" altLang="en-US" sz="2800" b="1" i="0" u="none" strike="noStrike" kern="1200" cap="none" spc="0" normalizeH="0" baseline="0" noProof="1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base" latinLnBrk="0" hangingPunct="1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800" b="1" i="0" u="none" strike="noStrike" kern="1200" cap="none" spc="0" normalizeH="0" baseline="0" noProof="1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338" name="矩形 56323"/>
          <p:cNvSpPr>
            <a:spLocks noRot="1"/>
          </p:cNvSpPr>
          <p:nvPr/>
        </p:nvSpPr>
        <p:spPr>
          <a:xfrm>
            <a:off x="1919288" y="188913"/>
            <a:ext cx="2160587" cy="2159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endParaRPr lang="en-US" altLang="en-US" b="1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4339" name="文本框 56324"/>
          <p:cNvSpPr txBox="1"/>
          <p:nvPr/>
        </p:nvSpPr>
        <p:spPr>
          <a:xfrm>
            <a:off x="1703388" y="6491288"/>
            <a:ext cx="2592387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endParaRPr lang="en-US" altLang="en-US" sz="2400" b="1">
              <a:solidFill>
                <a:srgbClr val="333333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4340" name="图片 1945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51675" y="2233613"/>
            <a:ext cx="4857750" cy="4257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文本占位符 14337"/>
          <p:cNvSpPr>
            <a:spLocks noGrp="1"/>
          </p:cNvSpPr>
          <p:nvPr>
            <p:ph idx="1"/>
          </p:nvPr>
        </p:nvSpPr>
        <p:spPr>
          <a:xfrm>
            <a:off x="2208213" y="622300"/>
            <a:ext cx="8158162" cy="5832475"/>
          </a:xfrm>
          <a:ln/>
        </p:spPr>
        <p:txBody>
          <a:bodyPr lIns="91440" tIns="45720" rIns="91440" bIns="45720" anchor="t" anchorCtr="0"/>
          <a:p>
            <a:pPr marL="0" indent="0">
              <a:lnSpc>
                <a:spcPct val="140000"/>
              </a:lnSpc>
              <a:buNone/>
            </a:pPr>
            <a:r>
              <a:rPr lang="zh-CN" altLang="en-US" dirty="0"/>
              <a:t>1、</a:t>
            </a:r>
            <a:r>
              <a:rPr lang="zh-CN" altLang="en-US" b="1" dirty="0"/>
              <a:t>哪些成本应控制，哪些不该控制</a:t>
            </a:r>
            <a:endParaRPr lang="zh-CN" altLang="en-US" b="1" dirty="0"/>
          </a:p>
          <a:p>
            <a:pPr marL="0" indent="0">
              <a:lnSpc>
                <a:spcPct val="140000"/>
              </a:lnSpc>
              <a:buNone/>
            </a:pPr>
            <a:r>
              <a:rPr lang="zh-CN" altLang="en-US" b="1" dirty="0"/>
              <a:t>2、会计核算的成本真实与否</a:t>
            </a:r>
            <a:endParaRPr lang="zh-CN" altLang="en-US" b="1" dirty="0"/>
          </a:p>
          <a:p>
            <a:pPr marL="0" indent="0">
              <a:lnSpc>
                <a:spcPct val="140000"/>
              </a:lnSpc>
              <a:buNone/>
            </a:pPr>
            <a:r>
              <a:rPr lang="zh-CN" altLang="en-US" b="1" dirty="0"/>
              <a:t>3、成本控制的新理念是什么</a:t>
            </a:r>
            <a:endParaRPr lang="zh-CN" altLang="en-US" b="1" dirty="0"/>
          </a:p>
          <a:p>
            <a:pPr marL="0" indent="0">
              <a:lnSpc>
                <a:spcPct val="140000"/>
              </a:lnSpc>
              <a:buNone/>
            </a:pPr>
            <a:r>
              <a:rPr lang="zh-CN" altLang="en-US" b="1" dirty="0"/>
              <a:t>4、成本控制的新背景是什么</a:t>
            </a:r>
            <a:endParaRPr lang="zh-CN" altLang="en-US" b="1" dirty="0"/>
          </a:p>
          <a:p>
            <a:pPr marL="0" indent="0">
              <a:lnSpc>
                <a:spcPct val="140000"/>
              </a:lnSpc>
              <a:buNone/>
            </a:pPr>
            <a:r>
              <a:rPr lang="zh-CN" altLang="en-US" b="1" dirty="0"/>
              <a:t>5、成本控制的新载体是什么</a:t>
            </a:r>
            <a:endParaRPr lang="zh-CN" altLang="en-US" b="1" dirty="0"/>
          </a:p>
          <a:p>
            <a:pPr marL="0" indent="0">
              <a:lnSpc>
                <a:spcPct val="140000"/>
              </a:lnSpc>
              <a:buNone/>
            </a:pPr>
            <a:r>
              <a:rPr lang="zh-CN" altLang="en-US" b="1" dirty="0"/>
              <a:t>6、成本控制的新方法是什么</a:t>
            </a:r>
            <a:endParaRPr lang="zh-CN" altLang="en-US" b="1" dirty="0"/>
          </a:p>
          <a:p>
            <a:pPr marL="0" indent="0">
              <a:lnSpc>
                <a:spcPct val="140000"/>
              </a:lnSpc>
              <a:buNone/>
            </a:pPr>
            <a:r>
              <a:rPr lang="zh-CN" altLang="en-US" b="1" dirty="0"/>
              <a:t>7、成本控制的要求与目标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文本占位符 17409"/>
          <p:cNvSpPr>
            <a:spLocks noGrp="1"/>
          </p:cNvSpPr>
          <p:nvPr>
            <p:ph idx="1"/>
          </p:nvPr>
        </p:nvSpPr>
        <p:spPr>
          <a:xfrm>
            <a:off x="773113" y="404813"/>
            <a:ext cx="10536238" cy="3636963"/>
          </a:xfrm>
        </p:spPr>
        <p:txBody>
          <a:bodyPr/>
          <a:p>
            <a:pPr marL="0" marR="0" indent="0" algn="l" defTabSz="914400" rtl="0" eaLnBrk="1" fontAlgn="base" latinLnBrk="0" hangingPunct="1">
              <a:lnSpc>
                <a:spcPct val="17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800" b="0" i="0" u="none" strike="noStrike" kern="1200" cap="none" spc="0" normalizeH="0" baseline="0" noProof="1" dirty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  <a:cs typeface="+mn-cs"/>
              </a:rPr>
              <a:t> </a:t>
            </a:r>
            <a:r>
              <a:rPr kumimoji="0" lang="en-US" altLang="x-none" sz="2800" b="1" i="0" u="none" strike="noStrike" kern="1200" cap="none" spc="0" normalizeH="0" baseline="0" noProof="1" dirty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  <a:cs typeface="+mn-cs"/>
              </a:rPr>
              <a:t>1</a:t>
            </a:r>
            <a:r>
              <a:rPr kumimoji="0" lang="zh-CN" altLang="en-US" sz="2800" b="1" i="0" u="none" strike="noStrike" kern="1200" cap="none" spc="0" normalizeH="0" baseline="0" noProof="1" dirty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  <a:cs typeface="+mn-cs"/>
              </a:rPr>
              <a:t>、成本</a:t>
            </a:r>
            <a:r>
              <a:rPr kumimoji="0" lang="en-US" altLang="x-none" sz="2800" b="1" i="0" u="none" strike="noStrike" kern="1200" cap="none" spc="0" normalizeH="0" baseline="0" noProof="1" dirty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  <a:cs typeface="+mn-cs"/>
              </a:rPr>
              <a:t>——</a:t>
            </a:r>
            <a:r>
              <a:rPr kumimoji="0" lang="zh-CN" altLang="en-US" sz="2800" b="1" i="0" u="none" strike="noStrike" kern="1200" cap="none" spc="0" normalizeH="0" baseline="0" noProof="1" dirty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  <a:cs typeface="+mn-cs"/>
              </a:rPr>
              <a:t>效益均衡理念</a:t>
            </a:r>
            <a:endParaRPr kumimoji="0" lang="zh-CN" altLang="en-US" sz="2800" b="1" i="0" u="none" strike="noStrike" kern="1200" cap="none" spc="0" normalizeH="0" baseline="0" noProof="1" dirty="0">
              <a:solidFill>
                <a:schemeClr val="tx1"/>
              </a:solidFill>
              <a:latin typeface="华文中宋" pitchFamily="2" charset="-122"/>
              <a:ea typeface="华文中宋" pitchFamily="2" charset="-122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7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800" b="1" i="0" u="none" strike="noStrike" kern="1200" cap="none" spc="0" normalizeH="0" baseline="0" noProof="1" dirty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  <a:cs typeface="+mn-cs"/>
              </a:rPr>
              <a:t>    成本费用的额度与效益配比，投资收益与筹资成本配比；经营成本与经营收益配比。</a:t>
            </a:r>
            <a:r>
              <a:rPr kumimoji="0" lang="zh-CN" altLang="en-US" sz="2800" b="1" i="0" u="none" strike="noStrike" kern="1200" cap="none" spc="0" normalizeH="0" baseline="0" noProof="1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  <a:sym typeface="+mn-ea"/>
              </a:rPr>
              <a:t>将成本降低同长期竞争力联系起来。 寻找使企业处在“高成本高竞争”或“低成本高竞争”的战略方案。</a:t>
            </a:r>
            <a:endParaRPr kumimoji="0" lang="en-US" altLang="zh-CN" sz="2800" b="1" i="0" u="none" strike="noStrike" kern="1200" cap="none" spc="0" normalizeH="0" baseline="0" noProof="1">
              <a:solidFill>
                <a:schemeClr val="tx1"/>
              </a:solidFill>
              <a:latin typeface="Verdana" panose="020B0604030504040204" pitchFamily="2" charset="0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x-none" sz="2800" b="1" i="0" u="none" strike="noStrike" kern="1200" cap="none" spc="0" normalizeH="0" baseline="0" noProof="1" dirty="0">
                <a:solidFill>
                  <a:srgbClr val="FFFFFF"/>
                </a:solidFill>
                <a:latin typeface="华文中宋" pitchFamily="2" charset="-122"/>
                <a:ea typeface="华文中宋" pitchFamily="2" charset="-122"/>
                <a:cs typeface="+mn-cs"/>
              </a:rPr>
              <a:t> </a:t>
            </a:r>
            <a:endParaRPr kumimoji="0" lang="en-US" altLang="x-none" sz="2800" b="1" i="0" u="none" strike="noStrike" kern="1200" cap="none" spc="0" normalizeH="0" baseline="0" noProof="1" dirty="0">
              <a:solidFill>
                <a:srgbClr val="FFFFFF"/>
              </a:solidFill>
              <a:effectLst>
                <a:outerShdw blurRad="38100" dist="38100" dir="2700000">
                  <a:srgbClr val="000000"/>
                </a:outerShdw>
              </a:effectLst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pic>
        <p:nvPicPr>
          <p:cNvPr id="16386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3113" y="3814763"/>
            <a:ext cx="10720387" cy="2603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SLIDE_MODEL_TYPE" val="cover"/>
</p:tagLst>
</file>

<file path=ppt/tags/tag2.xml><?xml version="1.0" encoding="utf-8"?>
<p:tagLst xmlns:p="http://schemas.openxmlformats.org/presentationml/2006/main">
  <p:tag name="COMMONDATA" val="eyJoZGlkIjoiNmMwOWQzY2RkNDU1OGIxMTUyNzg4Njg5ZTIzM2VkMWQ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4896</Words>
  <Application>WPS 演示</Application>
  <PresentationFormat>宽屏</PresentationFormat>
  <Paragraphs>539</Paragraphs>
  <Slides>34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70" baseType="lpstr">
      <vt:lpstr>Arial</vt:lpstr>
      <vt:lpstr>宋体</vt:lpstr>
      <vt:lpstr>Wingdings</vt:lpstr>
      <vt:lpstr>Tahoma</vt:lpstr>
      <vt:lpstr>Verdana</vt:lpstr>
      <vt:lpstr>微软雅黑</vt:lpstr>
      <vt:lpstr>Calibri Light</vt:lpstr>
      <vt:lpstr>Calibri</vt:lpstr>
      <vt:lpstr>Wingdings</vt:lpstr>
      <vt:lpstr>Arial Unicode MS</vt:lpstr>
      <vt:lpstr>黑体</vt:lpstr>
      <vt:lpstr>Calibri</vt:lpstr>
      <vt:lpstr>Times New Roman</vt:lpstr>
      <vt:lpstr>Times New Roman</vt:lpstr>
      <vt:lpstr>华文中宋</vt:lpstr>
      <vt:lpstr>幼圆</vt:lpstr>
      <vt:lpstr>Heiti SC Light</vt:lpstr>
      <vt:lpstr>楷体</vt:lpstr>
      <vt:lpstr>Heiti SC Light</vt:lpstr>
      <vt:lpstr>华文琥珀</vt:lpstr>
      <vt:lpstr>Segoe Print</vt:lpstr>
      <vt:lpstr>Kaiti SC Regular</vt:lpstr>
      <vt:lpstr>PMingLiU</vt:lpstr>
      <vt:lpstr>楷体_GB2312</vt:lpstr>
      <vt:lpstr>新宋体</vt:lpstr>
      <vt:lpstr>隶书</vt:lpstr>
      <vt:lpstr>华文新魏</vt:lpstr>
      <vt:lpstr>华文楷体</vt:lpstr>
      <vt:lpstr>华文中宋</vt:lpstr>
      <vt:lpstr>仿宋_GB2312</vt:lpstr>
      <vt:lpstr>仿宋</vt:lpstr>
      <vt:lpstr>华文行楷</vt:lpstr>
      <vt:lpstr>Symbol</vt:lpstr>
      <vt:lpstr>等线</vt:lpstr>
      <vt:lpstr>等线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zhulihong</cp:lastModifiedBy>
  <cp:revision>344</cp:revision>
  <dcterms:created xsi:type="dcterms:W3CDTF">2015-05-05T08:02:00Z</dcterms:created>
  <dcterms:modified xsi:type="dcterms:W3CDTF">2022-08-23T07:35:17Z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2052-11.1.0.12313</vt:lpwstr>
  </property>
  <property fmtid="{D5CDD505-2E9C-101B-9397-08002B2CF9AE}" pid="3" name="ICV">
    <vt:lpwstr>43DB9DD961384A04A11118918890E979</vt:lpwstr>
  </property>
</Properties>
</file>